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5" r:id="rId2"/>
    <p:sldId id="362" r:id="rId3"/>
    <p:sldId id="394" r:id="rId4"/>
    <p:sldId id="398" r:id="rId5"/>
    <p:sldId id="363" r:id="rId6"/>
    <p:sldId id="389" r:id="rId7"/>
    <p:sldId id="392" r:id="rId8"/>
    <p:sldId id="364" r:id="rId9"/>
    <p:sldId id="393" r:id="rId10"/>
    <p:sldId id="369" r:id="rId11"/>
    <p:sldId id="371" r:id="rId12"/>
    <p:sldId id="372" r:id="rId13"/>
    <p:sldId id="373" r:id="rId14"/>
    <p:sldId id="374" r:id="rId15"/>
    <p:sldId id="375" r:id="rId16"/>
    <p:sldId id="395" r:id="rId17"/>
    <p:sldId id="387" r:id="rId18"/>
    <p:sldId id="396" r:id="rId19"/>
    <p:sldId id="382" r:id="rId20"/>
    <p:sldId id="383" r:id="rId21"/>
    <p:sldId id="400" r:id="rId22"/>
    <p:sldId id="384" r:id="rId23"/>
    <p:sldId id="378" r:id="rId24"/>
    <p:sldId id="379" r:id="rId25"/>
    <p:sldId id="380" r:id="rId26"/>
    <p:sldId id="381" r:id="rId27"/>
    <p:sldId id="385" r:id="rId28"/>
    <p:sldId id="401" r:id="rId29"/>
    <p:sldId id="397" r:id="rId30"/>
    <p:sldId id="407" r:id="rId31"/>
  </p:sldIdLst>
  <p:sldSz cx="9144000" cy="6858000" type="screen4x3"/>
  <p:notesSz cx="9866313" cy="6735763"/>
  <p:embeddedFontLs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F69"/>
    <a:srgbClr val="000000"/>
    <a:srgbClr val="FCA7C9"/>
    <a:srgbClr val="333333"/>
    <a:srgbClr val="8BCD43"/>
    <a:srgbClr val="80C634"/>
    <a:srgbClr val="FCD4E4"/>
    <a:srgbClr val="83C935"/>
    <a:srgbClr val="00BCB8"/>
    <a:srgbClr val="00AA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2" y="-78"/>
      </p:cViewPr>
      <p:guideLst>
        <p:guide orient="horz" pos="2122"/>
        <p:guide pos="31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91E6D-1BB8-4FAE-9CB5-B505309E1D21}" type="datetimeFigureOut">
              <a:rPr lang="hr-HR" smtClean="0"/>
              <a:pPr/>
              <a:t>24.8.2015.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76F9-B5B2-472E-9A7A-334A24D9A22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721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2200-CFB9-4097-84E3-CA195597293A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1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83DB-D360-4EF1-80E7-74F9F484B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5B7EF-2334-49E2-A198-65E1CDDDBE73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83DB-D360-4EF1-80E7-74F9F484B6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29AF-A458-4AFE-B883-96FCD99D3053}" type="datetime1">
              <a:rPr lang="hr-HR" smtClean="0"/>
              <a:pPr/>
              <a:t>24.8.2015.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1450"/>
            <a:ext cx="1142300" cy="12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slajd">
    <p:bg>
      <p:bgPr>
        <a:solidFill>
          <a:srgbClr val="ED0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ARBEIT\projekti\uniri\langnet_design\lagnet_logo\langnet_hor_boja_inver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683568"/>
            <a:ext cx="5076056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Pluto Sans Cond Black" pitchFamily="50" charset="-18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91000" y="381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Department </a:t>
            </a:r>
            <a:r>
              <a:rPr lang="hr-HR" sz="1600" dirty="0" err="1" smtClean="0">
                <a:solidFill>
                  <a:srgbClr val="333333"/>
                </a:solidFill>
                <a:latin typeface="Pluto Sans Cond Light" pitchFamily="50" charset="-18"/>
              </a:rPr>
              <a:t>of</a:t>
            </a:r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 </a:t>
            </a:r>
            <a:r>
              <a:rPr lang="hr-HR" sz="1600" dirty="0" err="1" smtClean="0">
                <a:solidFill>
                  <a:srgbClr val="333333"/>
                </a:solidFill>
                <a:latin typeface="Pluto Sans Cond Light" pitchFamily="50" charset="-18"/>
              </a:rPr>
              <a:t>Informatics</a:t>
            </a:r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, </a:t>
            </a:r>
            <a:r>
              <a:rPr lang="hr-HR" sz="1600" dirty="0" err="1" smtClean="0">
                <a:solidFill>
                  <a:srgbClr val="333333"/>
                </a:solidFill>
                <a:latin typeface="Pluto Sans Cond Light" pitchFamily="50" charset="-18"/>
              </a:rPr>
              <a:t>University</a:t>
            </a:r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 </a:t>
            </a:r>
            <a:r>
              <a:rPr lang="hr-HR" sz="1600" dirty="0" err="1" smtClean="0">
                <a:solidFill>
                  <a:srgbClr val="333333"/>
                </a:solidFill>
                <a:latin typeface="Pluto Sans Cond Light" pitchFamily="50" charset="-18"/>
              </a:rPr>
              <a:t>of</a:t>
            </a:r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 Rijeka</a:t>
            </a:r>
          </a:p>
          <a:p>
            <a:pPr algn="r"/>
            <a:r>
              <a:rPr lang="en-GB" sz="1600" dirty="0" err="1" smtClean="0">
                <a:solidFill>
                  <a:srgbClr val="333333"/>
                </a:solidFill>
                <a:latin typeface="Pluto Sans Cond Light" pitchFamily="50" charset="-18"/>
              </a:rPr>
              <a:t>Radmile</a:t>
            </a:r>
            <a:r>
              <a:rPr lang="en-GB" sz="1600" dirty="0" smtClean="0">
                <a:solidFill>
                  <a:srgbClr val="333333"/>
                </a:solidFill>
                <a:latin typeface="Pluto Sans Cond Light" pitchFamily="50" charset="-18"/>
              </a:rPr>
              <a:t> </a:t>
            </a:r>
            <a:r>
              <a:rPr lang="en-GB" sz="1600" dirty="0" err="1" smtClean="0">
                <a:solidFill>
                  <a:srgbClr val="333333"/>
                </a:solidFill>
                <a:latin typeface="Pluto Sans Cond Light" pitchFamily="50" charset="-18"/>
              </a:rPr>
              <a:t>Matejčić</a:t>
            </a:r>
            <a:r>
              <a:rPr lang="en-GB" sz="1600" dirty="0" smtClean="0">
                <a:solidFill>
                  <a:srgbClr val="333333"/>
                </a:solidFill>
                <a:latin typeface="Pluto Sans Cond Light" pitchFamily="50" charset="-18"/>
              </a:rPr>
              <a:t> 2, 51000 Rijeka, </a:t>
            </a:r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Croatia</a:t>
            </a:r>
            <a:b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</a:br>
            <a:r>
              <a:rPr lang="en-US" sz="1600" dirty="0" smtClean="0">
                <a:solidFill>
                  <a:srgbClr val="333333"/>
                </a:solidFill>
                <a:latin typeface="Pluto Sans Cond Light" pitchFamily="50" charset="-18"/>
              </a:rPr>
              <a:t>Tel</a:t>
            </a:r>
            <a:r>
              <a:rPr lang="hr-HR" sz="1600" dirty="0" smtClean="0">
                <a:solidFill>
                  <a:srgbClr val="333333"/>
                </a:solidFill>
                <a:latin typeface="Pluto Sans Cond Light" pitchFamily="50" charset="-18"/>
              </a:rPr>
              <a:t>.</a:t>
            </a:r>
            <a:r>
              <a:rPr lang="en-US" sz="1600" dirty="0" smtClean="0">
                <a:solidFill>
                  <a:srgbClr val="333333"/>
                </a:solidFill>
                <a:latin typeface="Pluto Sans Cond Light" pitchFamily="50" charset="-18"/>
              </a:rPr>
              <a:t>: + 385 51 584 700 Fax: + 385 51 584 749</a:t>
            </a:r>
            <a:endParaRPr lang="en-US" sz="1600" dirty="0">
              <a:solidFill>
                <a:srgbClr val="333333"/>
              </a:solidFill>
              <a:latin typeface="Pluto Sans Cond Light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6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slov i sadržaj">
    <p:bg>
      <p:bgPr>
        <a:solidFill>
          <a:srgbClr val="ED0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ARBEIT\projekti\uniri\langnet_design\lagnet_logo\langnet_boja_inver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589240"/>
            <a:ext cx="1613545" cy="16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365-E4A2-41D4-8BEB-D54FBE34C6A3}" type="datetime1">
              <a:rPr lang="hr-HR" smtClean="0"/>
              <a:pPr/>
              <a:t>24.8.2015.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503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bg>
      <p:bgPr>
        <a:solidFill>
          <a:srgbClr val="ED0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AB5D-0D62-4330-8203-284D20112AEC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Picture 3" descr="C:\ARBEIT\projekti\uniri\langnet_design\lagnet_logo\langnet_boja_inver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589240"/>
            <a:ext cx="1613545" cy="16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48FD-4AD0-4C4D-B207-95691E57CC9F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5122" name="Picture 2" descr="C:\ARBEIT\projekti\uniri\langnet_design\lagnet_logo\langnet_boja_a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ARBEIT\projekti\uniri\langnet_design\lagnet_logo\langnet_boja_inver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581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D99F-71A7-46AD-9D2D-CE702F26222F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146" name="Picture 2" descr="C:\ARBEIT\projekti\uniri\langnet_design\lagnet_logo\langnet_hor_boja_a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7" y="1628775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ARBEIT\projekti\uniri\langnet_design\lagnet_logo\langnet_hor_boja_inver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599018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01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ARBEIT\projekti\uniri\langnet_design\lagnet_logo\langnet_boja_a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184" y="5661248"/>
            <a:ext cx="1584201" cy="15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B12-A2C7-41DE-9D19-D334ED0E3D74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F225-0E08-4DEB-81AE-C84B596009AF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Pluto Black Italic" pitchFamily="34" charset="-18"/>
              </a:defRPr>
            </a:lvl1pPr>
            <a:lvl2pPr>
              <a:defRPr>
                <a:latin typeface="Pluto Bold Italic" pitchFamily="34" charset="-18"/>
              </a:defRPr>
            </a:lvl2pPr>
            <a:lvl3pPr>
              <a:defRPr>
                <a:latin typeface="Pluto Cond Black Italic" pitchFamily="34" charset="-18"/>
              </a:defRPr>
            </a:lvl3pPr>
            <a:lvl4pPr>
              <a:defRPr>
                <a:latin typeface="Pluto Cond ExtraLight Italic" pitchFamily="34" charset="-18"/>
              </a:defRPr>
            </a:lvl4pPr>
            <a:lvl5pPr>
              <a:defRPr>
                <a:latin typeface="Pluto Cond Heavy Italic" pitchFamily="34" charset="-18"/>
              </a:defRPr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21EF-8E9F-4250-8D60-8809E1AA388B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A9D-F2A0-41F6-803A-B71FE04A3288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ARBEIT\projekti\uniri\langnet_design\lagnet_logo\langnet_boja_a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184" y="5661248"/>
            <a:ext cx="1584201" cy="15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>
                <a:latin typeface="Pluto Bold Italic" pitchFamily="34" charset="-18"/>
              </a:defRPr>
            </a:lvl1pPr>
            <a:lvl2pPr>
              <a:defRPr>
                <a:latin typeface="Pluto Cond Black Italic" pitchFamily="34" charset="-18"/>
              </a:defRPr>
            </a:lvl2pPr>
            <a:lvl3pPr>
              <a:defRPr>
                <a:latin typeface="Pluto Cond Bold Italic" pitchFamily="34" charset="-18"/>
              </a:defRPr>
            </a:lvl3pPr>
            <a:lvl4pPr>
              <a:defRPr>
                <a:latin typeface="Pluto Cond ExtraLight Italic" pitchFamily="34" charset="-18"/>
              </a:defRPr>
            </a:lvl4pPr>
            <a:lvl5pPr>
              <a:defRPr>
                <a:latin typeface="Pluto Cond Heavy Italic" pitchFamily="34" charset="-18"/>
              </a:defRPr>
            </a:lvl5pPr>
            <a:lvl6pPr>
              <a:defRPr>
                <a:latin typeface="Pluto Cond Light Italic" pitchFamily="34" charset="-18"/>
              </a:defRPr>
            </a:lvl6pPr>
            <a:lvl7pPr>
              <a:defRPr>
                <a:latin typeface="Pluto Cond Medium Italic" pitchFamily="34" charset="-18"/>
              </a:defRPr>
            </a:lvl7pPr>
            <a:lvl8pPr>
              <a:defRPr>
                <a:latin typeface="Pluto Cond Thin Italic" pitchFamily="34" charset="-18"/>
              </a:defRPr>
            </a:lvl8pPr>
            <a:lvl9pPr marL="3657600" indent="0">
              <a:buNone/>
              <a:defRPr>
                <a:latin typeface="Pluto Cond Thin Italic" pitchFamily="34" charset="-18"/>
              </a:defRPr>
            </a:lvl9pPr>
          </a:lstStyle>
          <a:p>
            <a:pPr lvl="0"/>
            <a:r>
              <a:rPr lang="hr-HR" dirty="0" smtClean="0"/>
              <a:t>ovdje su svi fontovi </a:t>
            </a:r>
          </a:p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err="1" smtClean="0"/>
              <a:t>xckvxckyvj</a:t>
            </a:r>
            <a:endParaRPr lang="hr-HR" dirty="0" smtClean="0"/>
          </a:p>
          <a:p>
            <a:pPr lvl="5"/>
            <a:r>
              <a:rPr lang="hr-HR" dirty="0" err="1" smtClean="0"/>
              <a:t>kkdfasjklasdjfk</a:t>
            </a:r>
            <a:endParaRPr lang="hr-HR" dirty="0" smtClean="0"/>
          </a:p>
          <a:p>
            <a:pPr lvl="6"/>
            <a:r>
              <a:rPr lang="hr-HR" dirty="0" err="1" smtClean="0"/>
              <a:t>dsafjkasjdfkljadskl</a:t>
            </a:r>
            <a:endParaRPr lang="hr-HR" dirty="0" smtClean="0"/>
          </a:p>
          <a:p>
            <a:pPr lvl="7"/>
            <a:r>
              <a:rPr lang="hr-HR" dirty="0" err="1" smtClean="0"/>
              <a:t>asdkfjkadsjfkl</a:t>
            </a:r>
            <a:endParaRPr lang="hr-HR" dirty="0" smtClean="0"/>
          </a:p>
          <a:p>
            <a:pPr lvl="8"/>
            <a:r>
              <a:rPr lang="hr-HR" dirty="0" err="1" smtClean="0"/>
              <a:t>fskgjkgajlkafgjl</a:t>
            </a:r>
            <a:endParaRPr lang="hr-HR" dirty="0" smtClean="0"/>
          </a:p>
          <a:p>
            <a:pPr lvl="8"/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FC35-262C-4EC3-BAC8-F076B17E476A}" type="datetime1">
              <a:rPr lang="hr-HR" smtClean="0"/>
              <a:pPr/>
              <a:t>24.8.2015.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996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luto Sans Cond Black" pitchFamily="50" charset="-18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96" y="260648"/>
            <a:ext cx="3653332" cy="127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39952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Department </a:t>
            </a:r>
            <a:r>
              <a:rPr lang="hr-HR" sz="1600" dirty="0" err="1" smtClean="0">
                <a:solidFill>
                  <a:srgbClr val="000000"/>
                </a:solidFill>
                <a:latin typeface="Pluto Sans Cond Light" pitchFamily="50" charset="-18"/>
              </a:rPr>
              <a:t>of</a:t>
            </a:r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 </a:t>
            </a:r>
            <a:r>
              <a:rPr lang="hr-HR" sz="1600" dirty="0" err="1" smtClean="0">
                <a:solidFill>
                  <a:srgbClr val="000000"/>
                </a:solidFill>
                <a:latin typeface="Pluto Sans Cond Light" pitchFamily="50" charset="-18"/>
              </a:rPr>
              <a:t>Informatics</a:t>
            </a:r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, </a:t>
            </a:r>
            <a:r>
              <a:rPr lang="hr-HR" sz="1600" dirty="0" err="1" smtClean="0">
                <a:solidFill>
                  <a:srgbClr val="000000"/>
                </a:solidFill>
                <a:latin typeface="Pluto Sans Cond Light" pitchFamily="50" charset="-18"/>
              </a:rPr>
              <a:t>University</a:t>
            </a:r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 </a:t>
            </a:r>
            <a:r>
              <a:rPr lang="hr-HR" sz="1600" dirty="0" err="1" smtClean="0">
                <a:solidFill>
                  <a:srgbClr val="000000"/>
                </a:solidFill>
                <a:latin typeface="Pluto Sans Cond Light" pitchFamily="50" charset="-18"/>
              </a:rPr>
              <a:t>of</a:t>
            </a:r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 Rijeka</a:t>
            </a:r>
          </a:p>
          <a:p>
            <a:pPr algn="r"/>
            <a:r>
              <a:rPr lang="en-GB" sz="1600" dirty="0" err="1" smtClean="0">
                <a:solidFill>
                  <a:srgbClr val="000000"/>
                </a:solidFill>
                <a:latin typeface="Pluto Sans Cond Light" pitchFamily="50" charset="-18"/>
              </a:rPr>
              <a:t>Radmile</a:t>
            </a:r>
            <a:r>
              <a:rPr lang="en-GB" sz="1600" dirty="0" smtClean="0">
                <a:solidFill>
                  <a:srgbClr val="000000"/>
                </a:solidFill>
                <a:latin typeface="Pluto Sans Cond Light" pitchFamily="50" charset="-18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Pluto Sans Cond Light" pitchFamily="50" charset="-18"/>
              </a:rPr>
              <a:t>Matejčić</a:t>
            </a:r>
            <a:r>
              <a:rPr lang="en-GB" sz="1600" dirty="0" smtClean="0">
                <a:solidFill>
                  <a:srgbClr val="000000"/>
                </a:solidFill>
                <a:latin typeface="Pluto Sans Cond Light" pitchFamily="50" charset="-18"/>
              </a:rPr>
              <a:t> 2, 51000 Rijeka, </a:t>
            </a:r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Croatia</a:t>
            </a:r>
            <a:b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</a:br>
            <a:r>
              <a:rPr lang="en-US" sz="1600" dirty="0" smtClean="0">
                <a:solidFill>
                  <a:srgbClr val="000000"/>
                </a:solidFill>
                <a:latin typeface="Pluto Sans Cond Light" pitchFamily="50" charset="-18"/>
              </a:rPr>
              <a:t>Tel</a:t>
            </a:r>
            <a:r>
              <a:rPr lang="hr-HR" sz="1600" dirty="0" smtClean="0">
                <a:solidFill>
                  <a:srgbClr val="000000"/>
                </a:solidFill>
                <a:latin typeface="Pluto Sans Cond Light" pitchFamily="50" charset="-18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Pluto Sans Cond Light" pitchFamily="50" charset="-18"/>
              </a:rPr>
              <a:t>: + 385 51 584 700 Fax: + 385 51 584 749</a:t>
            </a:r>
            <a:endParaRPr lang="hr-HR" sz="1600" dirty="0" smtClean="0">
              <a:solidFill>
                <a:srgbClr val="000000"/>
              </a:solidFill>
              <a:latin typeface="Pluto Sans Cond Light" pitchFamily="50" charset="-18"/>
            </a:endParaRPr>
          </a:p>
          <a:p>
            <a:pPr algn="r"/>
            <a:r>
              <a:rPr lang="hr-HR" sz="1600" dirty="0" smtClean="0">
                <a:solidFill>
                  <a:srgbClr val="ED0F69"/>
                </a:solidFill>
                <a:latin typeface="Pluto Sans Cond Medium" pitchFamily="50" charset="-18"/>
              </a:rPr>
              <a:t>www.langnet.uniri.hr</a:t>
            </a:r>
            <a:endParaRPr lang="en-US" sz="1600" dirty="0" smtClean="0">
              <a:solidFill>
                <a:srgbClr val="ED0F69"/>
              </a:solidFill>
              <a:latin typeface="Pluto Sans Cond Medium" pitchFamily="50" charset="-18"/>
            </a:endParaRPr>
          </a:p>
          <a:p>
            <a:pPr algn="r"/>
            <a:endParaRPr lang="en-US" sz="1600" dirty="0">
              <a:solidFill>
                <a:srgbClr val="000000"/>
              </a:solidFill>
              <a:latin typeface="Pluto Sans Cond Light" pitchFamily="50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ARBEIT\projekti\uniri\langnet_design\lagnet_logo\langnet_boja_a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184" y="5661248"/>
            <a:ext cx="1584201" cy="15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>
                <a:latin typeface="Pluto Sans Black" pitchFamily="50" charset="-18"/>
              </a:defRPr>
            </a:lvl1pPr>
            <a:lvl2pPr>
              <a:defRPr>
                <a:latin typeface="Pluto Sans Bold" pitchFamily="50" charset="-18"/>
              </a:defRPr>
            </a:lvl2pPr>
            <a:lvl3pPr>
              <a:defRPr>
                <a:latin typeface="Pluto Sans Cond Black" pitchFamily="50" charset="-18"/>
              </a:defRPr>
            </a:lvl3pPr>
            <a:lvl4pPr>
              <a:defRPr>
                <a:latin typeface="Pluto Sans Cond Bold" pitchFamily="50" charset="-18"/>
              </a:defRPr>
            </a:lvl4pPr>
            <a:lvl5pPr>
              <a:defRPr>
                <a:latin typeface="Pluto Sans Cond ExLight" pitchFamily="50" charset="-18"/>
              </a:defRPr>
            </a:lvl5pPr>
            <a:lvl6pPr>
              <a:defRPr>
                <a:latin typeface="Pluto Sans Cond Medium" pitchFamily="50" charset="-18"/>
              </a:defRPr>
            </a:lvl6pPr>
            <a:lvl7pPr>
              <a:defRPr>
                <a:latin typeface="Pluto Sans Cond Regular" pitchFamily="50" charset="-18"/>
              </a:defRPr>
            </a:lvl7pPr>
            <a:lvl8pPr>
              <a:defRPr>
                <a:latin typeface="Pluto Sans Thin" pitchFamily="50" charset="-18"/>
              </a:defRPr>
            </a:lvl8pPr>
            <a:lvl9pPr marL="3657600" indent="0">
              <a:buNone/>
              <a:defRPr>
                <a:latin typeface="Pluto Cond Thin Italic" pitchFamily="34" charset="-18"/>
              </a:defRPr>
            </a:lvl9pPr>
          </a:lstStyle>
          <a:p>
            <a:pPr lvl="0"/>
            <a:r>
              <a:rPr lang="hr-HR" dirty="0" smtClean="0"/>
              <a:t>ovdje su svi fontovi </a:t>
            </a:r>
          </a:p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err="1" smtClean="0"/>
              <a:t>xckvxckyvj</a:t>
            </a:r>
            <a:endParaRPr lang="hr-HR" dirty="0" smtClean="0"/>
          </a:p>
          <a:p>
            <a:pPr lvl="5"/>
            <a:r>
              <a:rPr lang="hr-HR" dirty="0" err="1" smtClean="0"/>
              <a:t>kkdfasjklasdjfk</a:t>
            </a:r>
            <a:endParaRPr lang="hr-HR" dirty="0" smtClean="0"/>
          </a:p>
          <a:p>
            <a:pPr lvl="6"/>
            <a:r>
              <a:rPr lang="hr-HR" dirty="0" err="1" smtClean="0"/>
              <a:t>dsafjkasjdfkljadskl</a:t>
            </a:r>
            <a:endParaRPr lang="hr-HR" dirty="0" smtClean="0"/>
          </a:p>
          <a:p>
            <a:pPr lvl="7"/>
            <a:r>
              <a:rPr lang="hr-HR" dirty="0" err="1" smtClean="0"/>
              <a:t>asdkfjkadsjfkl</a:t>
            </a:r>
            <a:endParaRPr lang="hr-HR" dirty="0" smtClean="0"/>
          </a:p>
          <a:p>
            <a:pPr lvl="8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EC36-CD12-41DC-AA91-20319CC602C6}" type="datetime1">
              <a:rPr lang="hr-HR" smtClean="0"/>
              <a:pPr/>
              <a:t>24.8.2015.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561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ARBEIT\projekti\uniri\langnet_design\lagnet_logo\langnet_boja_a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184" y="5661248"/>
            <a:ext cx="1584201" cy="15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>
                <a:latin typeface="Pluto Sans Heavy" pitchFamily="50" charset="-18"/>
              </a:defRPr>
            </a:lvl1pPr>
            <a:lvl2pPr>
              <a:defRPr>
                <a:latin typeface="Pluto Sans Light" pitchFamily="50" charset="-18"/>
              </a:defRPr>
            </a:lvl2pPr>
            <a:lvl3pPr>
              <a:defRPr>
                <a:latin typeface="Pluto Sans Heavy" pitchFamily="50" charset="-18"/>
              </a:defRPr>
            </a:lvl3pPr>
            <a:lvl4pPr>
              <a:defRPr>
                <a:latin typeface="Pluto Sans Regular" pitchFamily="50" charset="-18"/>
              </a:defRPr>
            </a:lvl4pPr>
            <a:lvl5pPr>
              <a:defRPr>
                <a:latin typeface="Pluto Sans Regular" pitchFamily="50" charset="-18"/>
              </a:defRPr>
            </a:lvl5pPr>
            <a:lvl6pPr>
              <a:defRPr>
                <a:latin typeface="Pluto Sans Regular" pitchFamily="50" charset="-18"/>
              </a:defRPr>
            </a:lvl6pPr>
            <a:lvl7pPr>
              <a:defRPr>
                <a:latin typeface="Pluto Sans Thin" pitchFamily="50" charset="-18"/>
              </a:defRPr>
            </a:lvl7pPr>
            <a:lvl8pPr>
              <a:defRPr>
                <a:latin typeface="Pluto Thin Italic" pitchFamily="34" charset="-18"/>
              </a:defRPr>
            </a:lvl8pPr>
            <a:lvl9pPr marL="3657600" indent="0">
              <a:buNone/>
              <a:defRPr>
                <a:latin typeface="Pluto Cond Thin Italic" pitchFamily="34" charset="-18"/>
              </a:defRPr>
            </a:lvl9pPr>
          </a:lstStyle>
          <a:p>
            <a:pPr lvl="0"/>
            <a:r>
              <a:rPr lang="hr-HR" dirty="0" smtClean="0"/>
              <a:t>ovdje su svi fontovi </a:t>
            </a:r>
          </a:p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err="1" smtClean="0"/>
              <a:t>xckvxckyvj</a:t>
            </a:r>
            <a:endParaRPr lang="hr-HR" dirty="0" smtClean="0"/>
          </a:p>
          <a:p>
            <a:pPr lvl="5"/>
            <a:r>
              <a:rPr lang="hr-HR" dirty="0" err="1" smtClean="0"/>
              <a:t>kkdfasjklasdjfk</a:t>
            </a:r>
            <a:endParaRPr lang="hr-HR" dirty="0" smtClean="0"/>
          </a:p>
          <a:p>
            <a:pPr lvl="6"/>
            <a:r>
              <a:rPr lang="hr-HR" dirty="0" err="1" smtClean="0"/>
              <a:t>dsafjkasjdfkljadskl</a:t>
            </a:r>
            <a:endParaRPr lang="hr-HR" dirty="0" smtClean="0"/>
          </a:p>
          <a:p>
            <a:pPr lvl="7"/>
            <a:r>
              <a:rPr lang="hr-HR" dirty="0" err="1" smtClean="0"/>
              <a:t>asdkfjkadsjfkl</a:t>
            </a:r>
            <a:endParaRPr lang="hr-HR" dirty="0" smtClean="0"/>
          </a:p>
          <a:p>
            <a:pPr lvl="8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0032-66DF-420E-8C8B-B34BDE59FC1F}" type="datetime1">
              <a:rPr lang="hr-HR" smtClean="0"/>
              <a:pPr/>
              <a:t>24.8.2015.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087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 smtClean="0"/>
              <a:t>Kliknite da biste uredili stilove teksta matrice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96" y="260648"/>
            <a:ext cx="3653332" cy="127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/>
          <p:nvPr userDrawn="1"/>
        </p:nvSpPr>
        <p:spPr>
          <a:xfrm>
            <a:off x="4191000" y="381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Department </a:t>
            </a:r>
            <a:r>
              <a:rPr lang="hr-HR" sz="1600" dirty="0" err="1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of</a:t>
            </a:r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 </a:t>
            </a:r>
            <a:r>
              <a:rPr lang="hr-HR" sz="1600" dirty="0" err="1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Informatics</a:t>
            </a:r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, </a:t>
            </a:r>
            <a:r>
              <a:rPr lang="hr-HR" sz="1600" dirty="0" err="1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University</a:t>
            </a:r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 </a:t>
            </a:r>
            <a:r>
              <a:rPr lang="hr-HR" sz="1600" dirty="0" err="1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of</a:t>
            </a:r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 Rijeka</a:t>
            </a:r>
          </a:p>
          <a:p>
            <a:pPr algn="r"/>
            <a:r>
              <a:rPr lang="en-GB" sz="1600" dirty="0" err="1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Radmile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 </a:t>
            </a:r>
            <a:r>
              <a:rPr lang="en-GB" sz="1600" dirty="0" err="1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Matejčić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 2, 51000 Rijeka, </a:t>
            </a:r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Croatia</a:t>
            </a:r>
            <a:b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</a:b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Tel</a:t>
            </a:r>
            <a:r>
              <a:rPr lang="hr-HR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.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Pluto Sans Cond Light" pitchFamily="50" charset="-18"/>
              </a:rPr>
              <a:t>: + 385 51 584 700 Fax: + 385 51 584 749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Pluto Sans Cond Light" pitchFamily="50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208F-60A0-485E-A94C-4F2E673A8B8C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16674"/>
            <a:ext cx="1142300" cy="12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5C1-59D2-4048-B456-5D407CCCEB54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16674"/>
            <a:ext cx="1142300" cy="12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989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54E3-BE33-4483-BEC5-AE3D5571A81B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142300" cy="12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FCFE-37C2-45C7-8991-912C71B877D5}" type="datetime1">
              <a:rPr lang="hr-HR" smtClean="0"/>
              <a:pPr/>
              <a:t>24.8.2015.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883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razn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59"/>
            <a:ext cx="9144002" cy="68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762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Prazn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Langnet\langnet_design\lagnet_logo\langnet_boj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348" y="384348"/>
            <a:ext cx="6140996" cy="61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61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1187624" y="635635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F66175-56E6-4A97-92AE-7C0F1DF1C52E}" type="datetime1">
              <a:rPr lang="hr-HR" smtClean="0"/>
              <a:pPr/>
              <a:t>24.8.2015.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4983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768206" y="6356350"/>
            <a:ext cx="918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ED0F69"/>
                </a:solidFill>
              </a:defRPr>
            </a:lvl1pPr>
          </a:lstStyle>
          <a:p>
            <a:fld id="{25C078EC-8A4C-4639-B693-A3FF9A2B13E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68" r:id="rId5"/>
    <p:sldLayoutId id="2147483654" r:id="rId6"/>
    <p:sldLayoutId id="2147483665" r:id="rId7"/>
    <p:sldLayoutId id="2147483669" r:id="rId8"/>
    <p:sldLayoutId id="2147483670" r:id="rId9"/>
    <p:sldLayoutId id="2147483666" r:id="rId10"/>
    <p:sldLayoutId id="2147483667" r:id="rId11"/>
    <p:sldLayoutId id="2147483653" r:id="rId12"/>
    <p:sldLayoutId id="2147483661" r:id="rId13"/>
    <p:sldLayoutId id="2147483660" r:id="rId14"/>
    <p:sldLayoutId id="2147483656" r:id="rId15"/>
    <p:sldLayoutId id="2147483657" r:id="rId16"/>
    <p:sldLayoutId id="2147483658" r:id="rId17"/>
    <p:sldLayoutId id="2147483659" r:id="rId18"/>
    <p:sldLayoutId id="2147483662" r:id="rId19"/>
    <p:sldLayoutId id="2147483663" r:id="rId20"/>
    <p:sldLayoutId id="2147483664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ED0F69"/>
          </a:solidFill>
          <a:latin typeface="Pluto Sans Cond Bold" pitchFamily="50" charset="-18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ED0F69"/>
        </a:buClr>
        <a:buFont typeface="Pluto Sans Heavy" pitchFamily="50" charset="-18"/>
        <a:buChar char="•"/>
        <a:defRPr sz="2800" kern="1200">
          <a:solidFill>
            <a:schemeClr val="tx1"/>
          </a:solidFill>
          <a:latin typeface="Pluto Sans Cond Regular" pitchFamily="50" charset="-18"/>
          <a:ea typeface="+mn-ea"/>
          <a:cs typeface="+mn-cs"/>
        </a:defRPr>
      </a:lvl1pPr>
      <a:lvl2pPr marL="271463" indent="-179388" algn="l" defTabSz="914400" rtl="0" eaLnBrk="1" latinLnBrk="0" hangingPunct="1">
        <a:spcBef>
          <a:spcPct val="20000"/>
        </a:spcBef>
        <a:buClr>
          <a:srgbClr val="ED0F69"/>
        </a:buClr>
        <a:buFont typeface="Pluto Sans Cond Bold" pitchFamily="50" charset="-18"/>
        <a:buChar char="•"/>
        <a:defRPr sz="2400" kern="1200">
          <a:solidFill>
            <a:schemeClr val="tx1"/>
          </a:solidFill>
          <a:latin typeface="Pluto Sans Cond Regular" pitchFamily="50" charset="-18"/>
          <a:ea typeface="+mn-ea"/>
          <a:cs typeface="+mn-cs"/>
        </a:defRPr>
      </a:lvl2pPr>
      <a:lvl3pPr marL="542925" indent="-184150" algn="l" defTabSz="914400" rtl="0" eaLnBrk="1" latinLnBrk="0" hangingPunct="1">
        <a:spcBef>
          <a:spcPct val="20000"/>
        </a:spcBef>
        <a:buClr>
          <a:srgbClr val="ED0F69"/>
        </a:buClr>
        <a:buFont typeface="Pluto Sans Black" pitchFamily="50" charset="-18"/>
        <a:buChar char="–"/>
        <a:defRPr sz="2000" kern="1200">
          <a:solidFill>
            <a:schemeClr val="tx1"/>
          </a:solidFill>
          <a:latin typeface="Pluto Sans Cond Regular" pitchFamily="50" charset="-18"/>
          <a:ea typeface="+mn-ea"/>
          <a:cs typeface="+mn-cs"/>
        </a:defRPr>
      </a:lvl3pPr>
      <a:lvl4pPr marL="719138" indent="-176213" algn="l" defTabSz="914400" rtl="0" eaLnBrk="1" latinLnBrk="0" hangingPunct="1">
        <a:spcBef>
          <a:spcPct val="20000"/>
        </a:spcBef>
        <a:buClr>
          <a:srgbClr val="ED0F69"/>
        </a:buClr>
        <a:buFont typeface="Pluto Sans Cond Heavy" pitchFamily="50" charset="-18"/>
        <a:buChar char="∙"/>
        <a:defRPr sz="1800" kern="1200">
          <a:solidFill>
            <a:schemeClr val="tx1"/>
          </a:solidFill>
          <a:latin typeface="Pluto Sans Cond Regular" pitchFamily="50" charset="-18"/>
          <a:ea typeface="+mn-ea"/>
          <a:cs typeface="+mn-cs"/>
        </a:defRPr>
      </a:lvl4pPr>
      <a:lvl5pPr marL="895350" indent="-176213" algn="l" defTabSz="914400" rtl="0" eaLnBrk="1" latinLnBrk="0" hangingPunct="1">
        <a:spcBef>
          <a:spcPct val="20000"/>
        </a:spcBef>
        <a:buClr>
          <a:srgbClr val="ED0F69"/>
        </a:buClr>
        <a:buFont typeface="Pluto Sans Cond Heavy" pitchFamily="50" charset="-18"/>
        <a:buChar char="–"/>
        <a:defRPr sz="1800" kern="1200">
          <a:solidFill>
            <a:schemeClr val="tx1"/>
          </a:solidFill>
          <a:latin typeface="Pluto Sans Cond Regular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772816"/>
            <a:ext cx="8424936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D0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Scientific collaboration networks at the University of Rijeka</a:t>
            </a:r>
            <a:endParaRPr kumimoji="0" lang="hr-HR" sz="3600" b="1" i="0" u="none" strike="noStrike" kern="1200" cap="all" spc="0" normalizeH="0" baseline="0" noProof="0" dirty="0">
              <a:ln>
                <a:noFill/>
              </a:ln>
              <a:solidFill>
                <a:srgbClr val="ED0F6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7544" y="4321899"/>
            <a:ext cx="4392488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Medium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Light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Heavy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uto Sans Cond Regular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900" b="0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Light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en-US" sz="29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Light" pitchFamily="50" charset="-18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4869160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Heavy" pitchFamily="50" charset="-18"/>
              <a:buNone/>
              <a:defRPr sz="2800" kern="1200">
                <a:solidFill>
                  <a:schemeClr val="tx1">
                    <a:lumMod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Cond Bold" pitchFamily="50" charset="-18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Black" pitchFamily="50" charset="-18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Cond Heavy" pitchFamily="50" charset="-18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Cond Heavy" pitchFamily="50" charset="-18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15</a:t>
            </a:r>
            <a:r>
              <a:rPr lang="hr-HR" sz="2000" baseline="30000" dirty="0" smtClean="0">
                <a:solidFill>
                  <a:schemeClr val="accent4"/>
                </a:solidFill>
                <a:latin typeface="+mn-lt"/>
              </a:rPr>
              <a:t>th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 Workshop on “Software Engeneering Education and Reverse Engineering”</a:t>
            </a:r>
          </a:p>
          <a:p>
            <a:pPr>
              <a:defRPr/>
            </a:pP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Bohinj, Slovenia, 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23</a:t>
            </a:r>
            <a:r>
              <a:rPr lang="hr-HR" sz="2000" baseline="30000" dirty="0" smtClean="0">
                <a:solidFill>
                  <a:schemeClr val="accent4"/>
                </a:solidFill>
              </a:rPr>
              <a:t>th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-30</a:t>
            </a:r>
            <a:r>
              <a:rPr lang="hr-HR" sz="2000" baseline="30000" dirty="0" smtClean="0">
                <a:solidFill>
                  <a:schemeClr val="accent4"/>
                </a:solidFill>
              </a:rPr>
              <a:t>th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August 2015</a:t>
            </a:r>
          </a:p>
          <a:p>
            <a:pPr algn="r"/>
            <a:endParaRPr lang="hr-HR" sz="3200" dirty="0" smtClean="0">
              <a:solidFill>
                <a:schemeClr val="accent4"/>
              </a:solidFill>
              <a:latin typeface="Pluto Sans Cond Medium" pitchFamily="50" charset="-18"/>
            </a:endParaRPr>
          </a:p>
          <a:p>
            <a:pPr algn="r"/>
            <a:endParaRPr lang="hr-HR" sz="2600" b="1" dirty="0" smtClean="0">
              <a:solidFill>
                <a:srgbClr val="000000"/>
              </a:solidFill>
              <a:latin typeface="Pluto Sans Cond Light" pitchFamily="50" charset="-18"/>
            </a:endParaRPr>
          </a:p>
          <a:p>
            <a:pPr algn="r"/>
            <a:endParaRPr lang="hr-HR" sz="2900" dirty="0" smtClean="0">
              <a:latin typeface="Pluto Sans Cond Light" pitchFamily="50" charset="-18"/>
            </a:endParaRPr>
          </a:p>
          <a:p>
            <a:pPr algn="r"/>
            <a:endParaRPr lang="en-US" sz="2900" dirty="0">
              <a:latin typeface="Pluto Sans Cond Light" pitchFamily="50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924944"/>
            <a:ext cx="65527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endParaRPr lang="hr-HR" sz="2000" b="1" dirty="0" smtClean="0">
              <a:solidFill>
                <a:schemeClr val="accent4"/>
              </a:solidFill>
            </a:endParaRPr>
          </a:p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r>
              <a:rPr lang="hr-HR" sz="2000" b="1" dirty="0" smtClean="0">
                <a:solidFill>
                  <a:schemeClr val="accent4"/>
                </a:solidFill>
              </a:rPr>
              <a:t>Ana Meštrović, Slobodan Beliga, </a:t>
            </a:r>
            <a:r>
              <a:rPr lang="en-US" sz="2000" b="1" dirty="0" err="1" smtClean="0">
                <a:solidFill>
                  <a:schemeClr val="accent4"/>
                </a:solidFill>
              </a:rPr>
              <a:t>Sanda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Martinčić-Ipšić</a:t>
            </a:r>
            <a:endParaRPr lang="hr-HR" sz="2000" b="1" dirty="0" smtClean="0">
              <a:solidFill>
                <a:schemeClr val="accent4"/>
              </a:solidFill>
            </a:endParaRPr>
          </a:p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r>
              <a:rPr lang="hr-HR" sz="2000" b="1" dirty="0" smtClean="0">
                <a:solidFill>
                  <a:schemeClr val="accent4"/>
                </a:solidFill>
              </a:rPr>
              <a:t>Department of Informatics</a:t>
            </a:r>
          </a:p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r>
              <a:rPr lang="hr-HR" sz="2000" b="1" dirty="0" smtClean="0">
                <a:solidFill>
                  <a:schemeClr val="accent4"/>
                </a:solidFill>
              </a:rPr>
              <a:t>University of Rijeka</a:t>
            </a:r>
            <a:endParaRPr lang="en-US" sz="2000" b="1" dirty="0" smtClean="0">
              <a:solidFill>
                <a:schemeClr val="accent4"/>
              </a:solidFill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5963" y="3068960"/>
            <a:ext cx="1556437" cy="132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he backbone of the flavor network."/>
          <p:cNvPicPr>
            <a:picLocks noChangeAspect="1" noChangeArrowheads="1"/>
          </p:cNvPicPr>
          <p:nvPr/>
        </p:nvPicPr>
        <p:blipFill>
          <a:blip r:embed="rId3" cstate="print"/>
          <a:srcRect r="14951"/>
          <a:stretch>
            <a:fillRect/>
          </a:stretch>
        </p:blipFill>
        <p:spPr bwMode="auto">
          <a:xfrm>
            <a:off x="4713803" y="1124744"/>
            <a:ext cx="4556789" cy="338437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anose="020F0502020204030204" pitchFamily="34" charset="0"/>
              </a:rPr>
              <a:t>Meso-scale level analysis</a:t>
            </a:r>
            <a:endParaRPr lang="hr-HR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Communities</a:t>
            </a:r>
          </a:p>
          <a:p>
            <a:r>
              <a:rPr lang="hr-HR" dirty="0" smtClean="0">
                <a:latin typeface="Calibri" pitchFamily="34" charset="0"/>
              </a:rPr>
              <a:t>Motifs</a:t>
            </a:r>
          </a:p>
          <a:p>
            <a:r>
              <a:rPr lang="hr-HR" dirty="0" smtClean="0">
                <a:latin typeface="Calibri" pitchFamily="34" charset="0"/>
              </a:rPr>
              <a:t>Graphlets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97152"/>
            <a:ext cx="3371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489613" cy="2337678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>
            <a:off x="2915816" y="1844824"/>
            <a:ext cx="187220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071670" y="2500306"/>
            <a:ext cx="3220410" cy="2152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357422" y="3286124"/>
            <a:ext cx="486386" cy="4309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491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</a:rPr>
              <a:t>Micro-scale level analysis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alibri" pitchFamily="34" charset="0"/>
              </a:rPr>
              <a:t>Centrality measures: </a:t>
            </a:r>
            <a:r>
              <a:rPr lang="en-GB" sz="2400" b="1" dirty="0" smtClean="0">
                <a:latin typeface="Calibri" pitchFamily="34" charset="0"/>
              </a:rPr>
              <a:t>which node is “the most important”?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04864"/>
            <a:ext cx="6036335" cy="38978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10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</a:rPr>
              <a:t>Micro-scale level analysis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Which node is “the most important”?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49342"/>
            <a:ext cx="6552728" cy="4016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2214554"/>
            <a:ext cx="3105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latin typeface="Calibri" pitchFamily="34" charset="0"/>
              </a:rPr>
              <a:t>Degree centrality</a:t>
            </a:r>
            <a:endParaRPr lang="hr-HR" sz="3200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10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</a:rPr>
              <a:t>Micro-scale level analysis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Which node is “the most important”?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76872"/>
            <a:ext cx="6391051" cy="3821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276872"/>
            <a:ext cx="415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latin typeface="Calibri" pitchFamily="34" charset="0"/>
              </a:rPr>
              <a:t>Betweenness centrality</a:t>
            </a:r>
            <a:endParaRPr lang="hr-HR" sz="3200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10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</a:rPr>
              <a:t>Micro-scale level analysis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Which node is “the most important”?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696" y="2204864"/>
            <a:ext cx="6331799" cy="3847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221455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latin typeface="Calibri" pitchFamily="34" charset="0"/>
              </a:rPr>
              <a:t>Closeness cenrality</a:t>
            </a:r>
            <a:endParaRPr lang="hr-HR" sz="3200" b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696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</a:rPr>
              <a:t>Micro-scale level analysis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Other centrality measures: eigenvector centrality, Katz centrality, Estrada centrality, percolation centrality, ...</a:t>
            </a:r>
          </a:p>
          <a:p>
            <a:r>
              <a:rPr lang="en-GB" dirty="0" err="1" smtClean="0">
                <a:latin typeface="Calibri" pitchFamily="34" charset="0"/>
              </a:rPr>
              <a:t>PageRank</a:t>
            </a:r>
            <a:r>
              <a:rPr lang="en-GB" dirty="0" smtClean="0">
                <a:latin typeface="Calibri" pitchFamily="34" charset="0"/>
              </a:rPr>
              <a:t> algorithm, Google, 1998.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en-US" dirty="0">
              <a:solidFill>
                <a:srgbClr val="ED0F69"/>
              </a:solidFill>
            </a:endParaRPr>
          </a:p>
        </p:txBody>
      </p:sp>
      <p:pic>
        <p:nvPicPr>
          <p:cNvPr id="5" name="Content Placeholder 5" descr="744px-PageRanks-Examp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3284984"/>
            <a:ext cx="3231719" cy="260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14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+mj-lt"/>
              </a:rPr>
              <a:t>Part II:Scientific collaboration </a:t>
            </a:r>
            <a:r>
              <a:rPr lang="hr-HR" b="1" dirty="0" smtClean="0">
                <a:latin typeface="+mj-lt"/>
              </a:rPr>
              <a:t>networks– </a:t>
            </a:r>
            <a:r>
              <a:rPr lang="hr-HR" b="1" dirty="0" smtClean="0">
                <a:latin typeface="+mj-lt"/>
              </a:rPr>
              <a:t>preliminary results</a:t>
            </a:r>
            <a:endParaRPr lang="hr-HR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anose="020F0502020204030204" pitchFamily="34" charset="0"/>
              </a:rPr>
              <a:t>Scientific collaboration networks</a:t>
            </a:r>
            <a:endParaRPr lang="hr-HR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can we find out about scientific collaboration </a:t>
            </a:r>
            <a:r>
              <a:rPr lang="hr-HR" dirty="0" smtClean="0">
                <a:latin typeface="+mn-lt"/>
              </a:rPr>
              <a:t>using the network analysis</a:t>
            </a:r>
            <a:r>
              <a:rPr lang="en-US" dirty="0" smtClean="0">
                <a:latin typeface="+mn-lt"/>
              </a:rPr>
              <a:t>?</a:t>
            </a:r>
          </a:p>
          <a:p>
            <a:pPr lvl="1"/>
            <a:r>
              <a:rPr lang="hr-HR" dirty="0" smtClean="0">
                <a:latin typeface="+mn-lt"/>
              </a:rPr>
              <a:t>To see i</a:t>
            </a:r>
            <a:r>
              <a:rPr lang="en-US" dirty="0" err="1" smtClean="0">
                <a:latin typeface="+mn-lt"/>
              </a:rPr>
              <a:t>ntensity</a:t>
            </a:r>
            <a:r>
              <a:rPr lang="en-US" dirty="0" smtClean="0">
                <a:latin typeface="+mn-lt"/>
              </a:rPr>
              <a:t> of the collaborations</a:t>
            </a:r>
            <a:r>
              <a:rPr lang="hr-HR" dirty="0" smtClean="0">
                <a:latin typeface="+mn-lt"/>
              </a:rPr>
              <a:t> and </a:t>
            </a:r>
            <a:r>
              <a:rPr lang="en-US" dirty="0" smtClean="0">
                <a:latin typeface="+mn-lt"/>
              </a:rPr>
              <a:t>connections </a:t>
            </a:r>
            <a:r>
              <a:rPr lang="en-US" dirty="0" smtClean="0">
                <a:latin typeface="+mn-lt"/>
              </a:rPr>
              <a:t>between scientists (dense or rare)</a:t>
            </a:r>
          </a:p>
          <a:p>
            <a:pPr lvl="1"/>
            <a:r>
              <a:rPr lang="hr-HR" dirty="0" smtClean="0">
                <a:latin typeface="+mn-lt"/>
              </a:rPr>
              <a:t>To identify c</a:t>
            </a:r>
            <a:r>
              <a:rPr lang="en-US" dirty="0" err="1" smtClean="0">
                <a:latin typeface="+mn-lt"/>
              </a:rPr>
              <a:t>ommunities</a:t>
            </a:r>
            <a:r>
              <a:rPr lang="en-US" dirty="0" smtClean="0">
                <a:latin typeface="+mn-lt"/>
              </a:rPr>
              <a:t> of scientists </a:t>
            </a:r>
          </a:p>
          <a:p>
            <a:pPr lvl="1"/>
            <a:r>
              <a:rPr lang="hr-HR" dirty="0" smtClean="0">
                <a:latin typeface="+mn-lt"/>
              </a:rPr>
              <a:t>To find who are the </a:t>
            </a:r>
            <a:r>
              <a:rPr lang="en-US" dirty="0" smtClean="0">
                <a:latin typeface="+mn-lt"/>
              </a:rPr>
              <a:t>influential scientists </a:t>
            </a:r>
          </a:p>
          <a:p>
            <a:pPr lvl="1"/>
            <a:r>
              <a:rPr lang="hr-HR" dirty="0" smtClean="0">
                <a:latin typeface="+mn-lt"/>
              </a:rPr>
              <a:t>To find who are the </a:t>
            </a:r>
            <a:r>
              <a:rPr lang="en-US" dirty="0" smtClean="0">
                <a:latin typeface="+mn-lt"/>
              </a:rPr>
              <a:t>“bridges” between different communities</a:t>
            </a:r>
          </a:p>
          <a:p>
            <a:pPr lvl="1"/>
            <a:r>
              <a:rPr lang="hr-HR" dirty="0" smtClean="0">
                <a:latin typeface="+mn-lt"/>
              </a:rPr>
              <a:t>To compare</a:t>
            </a:r>
            <a:r>
              <a:rPr lang="en-US" dirty="0" smtClean="0">
                <a:latin typeface="+mn-lt"/>
              </a:rPr>
              <a:t> the collaboration on </a:t>
            </a:r>
            <a:r>
              <a:rPr lang="hr-HR" dirty="0" smtClean="0">
                <a:latin typeface="+mn-lt"/>
              </a:rPr>
              <a:t>various </a:t>
            </a:r>
            <a:r>
              <a:rPr lang="en-US" dirty="0" smtClean="0">
                <a:latin typeface="+mn-lt"/>
              </a:rPr>
              <a:t>institutions</a:t>
            </a:r>
          </a:p>
          <a:p>
            <a:pPr lvl="1"/>
            <a:r>
              <a:rPr lang="hr-HR" dirty="0" smtClean="0">
                <a:latin typeface="+mn-lt"/>
              </a:rPr>
              <a:t>To measure t</a:t>
            </a:r>
            <a:r>
              <a:rPr lang="en-US" dirty="0" smtClean="0">
                <a:latin typeface="+mn-lt"/>
              </a:rPr>
              <a:t>he quality of collaborations 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16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Experiment setup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 smtClean="0">
                <a:latin typeface="+mn-lt"/>
              </a:rPr>
              <a:t>Colecting the data: CROSBI (bib.irb.hr)</a:t>
            </a:r>
          </a:p>
          <a:p>
            <a:pPr lvl="2"/>
            <a:r>
              <a:rPr lang="hr-HR" dirty="0" smtClean="0">
                <a:latin typeface="+mn-lt"/>
              </a:rPr>
              <a:t>Department of Informatics</a:t>
            </a:r>
          </a:p>
          <a:p>
            <a:pPr lvl="2"/>
            <a:r>
              <a:rPr lang="hr-HR" dirty="0" smtClean="0">
                <a:latin typeface="+mn-lt"/>
              </a:rPr>
              <a:t>Department of Mathematics</a:t>
            </a:r>
          </a:p>
          <a:p>
            <a:pPr lvl="2"/>
            <a:r>
              <a:rPr lang="hr-HR" dirty="0" smtClean="0">
                <a:latin typeface="+mn-lt"/>
              </a:rPr>
              <a:t>Department of Biotechnology</a:t>
            </a:r>
          </a:p>
          <a:p>
            <a:pPr lvl="2"/>
            <a:r>
              <a:rPr lang="en-US" dirty="0" smtClean="0">
                <a:latin typeface="+mn-lt"/>
              </a:rPr>
              <a:t>Faculty</a:t>
            </a:r>
            <a:r>
              <a:rPr lang="hr-H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of Humanities</a:t>
            </a:r>
            <a:r>
              <a:rPr lang="hr-H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Social Sciences</a:t>
            </a:r>
            <a:endParaRPr lang="hr-HR" dirty="0" smtClean="0">
              <a:latin typeface="+mn-lt"/>
            </a:endParaRPr>
          </a:p>
          <a:p>
            <a:pPr lvl="2"/>
            <a:r>
              <a:rPr lang="hr-HR" dirty="0" smtClean="0">
                <a:latin typeface="+mn-lt"/>
              </a:rPr>
              <a:t>...</a:t>
            </a:r>
          </a:p>
          <a:p>
            <a:pPr lvl="1"/>
            <a:r>
              <a:rPr lang="hr-HR" dirty="0" smtClean="0">
                <a:latin typeface="+mn-lt"/>
              </a:rPr>
              <a:t>Data cleaning</a:t>
            </a:r>
          </a:p>
          <a:p>
            <a:pPr lvl="1"/>
            <a:r>
              <a:rPr lang="hr-HR" sz="2400" dirty="0" smtClean="0">
                <a:latin typeface="+mn-lt"/>
              </a:rPr>
              <a:t>Constructing 5 </a:t>
            </a:r>
            <a:r>
              <a:rPr lang="hr-HR" sz="2400" b="1" dirty="0" smtClean="0">
                <a:latin typeface="+mn-lt"/>
              </a:rPr>
              <a:t>weighted networks</a:t>
            </a:r>
            <a:r>
              <a:rPr lang="hr-HR" sz="2400" dirty="0" smtClean="0">
                <a:latin typeface="+mn-lt"/>
              </a:rPr>
              <a:t>: </a:t>
            </a:r>
            <a:r>
              <a:rPr lang="hr-HR" sz="2400" b="1" dirty="0" smtClean="0">
                <a:latin typeface="+mn-lt"/>
              </a:rPr>
              <a:t>KOA</a:t>
            </a:r>
            <a:r>
              <a:rPr lang="hr-HR" sz="2400" b="1" baseline="-25000" dirty="0" smtClean="0">
                <a:latin typeface="+mn-lt"/>
              </a:rPr>
              <a:t>INF</a:t>
            </a:r>
            <a:r>
              <a:rPr lang="hr-HR" sz="2400" b="1" dirty="0" smtClean="0">
                <a:latin typeface="+mn-lt"/>
              </a:rPr>
              <a:t>, KOA</a:t>
            </a:r>
            <a:r>
              <a:rPr lang="hr-HR" sz="2400" b="1" baseline="-25000" dirty="0" smtClean="0">
                <a:latin typeface="+mn-lt"/>
              </a:rPr>
              <a:t>MAT</a:t>
            </a:r>
            <a:r>
              <a:rPr lang="hr-HR" sz="2400" b="1" dirty="0" smtClean="0">
                <a:latin typeface="+mn-lt"/>
              </a:rPr>
              <a:t>, KOA</a:t>
            </a:r>
            <a:r>
              <a:rPr lang="hr-HR" sz="2400" b="1" baseline="-25000" dirty="0" smtClean="0">
                <a:latin typeface="+mn-lt"/>
              </a:rPr>
              <a:t>BIO</a:t>
            </a:r>
            <a:r>
              <a:rPr lang="hr-HR" sz="2400" b="1" dirty="0" smtClean="0">
                <a:latin typeface="+mn-lt"/>
              </a:rPr>
              <a:t>, KOA</a:t>
            </a:r>
            <a:r>
              <a:rPr lang="hr-HR" sz="2400" b="1" baseline="-25000" dirty="0" smtClean="0">
                <a:latin typeface="+mn-lt"/>
              </a:rPr>
              <a:t>FFRI</a:t>
            </a:r>
            <a:r>
              <a:rPr lang="hr-HR" sz="2400" b="1" dirty="0" smtClean="0">
                <a:latin typeface="+mn-lt"/>
              </a:rPr>
              <a:t>, </a:t>
            </a:r>
            <a:r>
              <a:rPr lang="hr-HR" b="1" dirty="0" smtClean="0">
                <a:latin typeface="+mn-lt"/>
              </a:rPr>
              <a:t>KOA</a:t>
            </a:r>
            <a:r>
              <a:rPr lang="hr-HR" b="1" baseline="-25000" dirty="0" smtClean="0">
                <a:latin typeface="+mn-lt"/>
              </a:rPr>
              <a:t>INT</a:t>
            </a:r>
          </a:p>
          <a:p>
            <a:pPr lvl="1"/>
            <a:r>
              <a:rPr lang="hr-HR" dirty="0" smtClean="0">
                <a:latin typeface="+mn-lt"/>
              </a:rPr>
              <a:t>Network analysis</a:t>
            </a:r>
          </a:p>
          <a:p>
            <a:pPr lvl="1"/>
            <a:endParaRPr lang="hr-HR" sz="2400" b="1" dirty="0" smtClean="0">
              <a:latin typeface="+mn-lt"/>
            </a:endParaRPr>
          </a:p>
          <a:p>
            <a:pPr lvl="1"/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17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bib.irb.hr </a:t>
            </a:r>
            <a:endParaRPr lang="hr-HR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18</a:t>
            </a:fld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96448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 smtClean="0">
                <a:latin typeface="+mj-lt"/>
              </a:rPr>
              <a:t>Overview</a:t>
            </a:r>
            <a:endParaRPr lang="hr-HR" sz="40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>
                <a:latin typeface="+mn-lt"/>
              </a:rPr>
              <a:t>Part I</a:t>
            </a:r>
          </a:p>
          <a:p>
            <a:pPr lvl="1"/>
            <a:r>
              <a:rPr lang="hr-HR" dirty="0" smtClean="0">
                <a:latin typeface="+mn-lt"/>
              </a:rPr>
              <a:t>Complex networks</a:t>
            </a:r>
          </a:p>
          <a:p>
            <a:pPr lvl="1"/>
            <a:r>
              <a:rPr lang="hr-HR" dirty="0" smtClean="0">
                <a:latin typeface="+mn-lt"/>
              </a:rPr>
              <a:t>Complex networks analysis</a:t>
            </a:r>
          </a:p>
          <a:p>
            <a:pPr lvl="1">
              <a:buNone/>
            </a:pPr>
            <a:endParaRPr lang="hr-HR" dirty="0" smtClean="0">
              <a:latin typeface="+mn-lt"/>
            </a:endParaRPr>
          </a:p>
          <a:p>
            <a:r>
              <a:rPr lang="hr-HR" dirty="0" smtClean="0">
                <a:latin typeface="+mn-lt"/>
              </a:rPr>
              <a:t>Part II</a:t>
            </a:r>
          </a:p>
          <a:p>
            <a:pPr lvl="1"/>
            <a:r>
              <a:rPr lang="hr-HR" dirty="0" smtClean="0">
                <a:latin typeface="+mn-lt"/>
              </a:rPr>
              <a:t>Experiment</a:t>
            </a:r>
          </a:p>
          <a:p>
            <a:pPr lvl="1"/>
            <a:r>
              <a:rPr lang="hr-HR" dirty="0" smtClean="0">
                <a:latin typeface="+mn-lt"/>
              </a:rPr>
              <a:t>Results</a:t>
            </a:r>
          </a:p>
          <a:p>
            <a:pPr lvl="1"/>
            <a:r>
              <a:rPr lang="hr-HR" dirty="0" smtClean="0">
                <a:latin typeface="+mn-lt"/>
              </a:rPr>
              <a:t>Conclusion &amp; future work</a:t>
            </a:r>
          </a:p>
          <a:p>
            <a:pPr lvl="1"/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0F69"/>
                </a:solidFill>
              </a:rPr>
              <a:t>15th Workshop on “Software Engineering Education and Reverse Engineering”, </a:t>
            </a:r>
            <a:r>
              <a:rPr lang="en-US" dirty="0" err="1" smtClean="0">
                <a:solidFill>
                  <a:srgbClr val="ED0F69"/>
                </a:solidFill>
              </a:rPr>
              <a:t>Bohinj</a:t>
            </a:r>
            <a:r>
              <a:rPr lang="en-US" dirty="0" smtClean="0">
                <a:solidFill>
                  <a:srgbClr val="ED0F69"/>
                </a:solidFill>
              </a:rPr>
              <a:t>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83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+mj-lt"/>
              </a:rPr>
              <a:t>Results</a:t>
            </a:r>
            <a:endParaRPr lang="hr-HR" sz="4000" b="1" dirty="0">
              <a:latin typeface="+mj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7364856" cy="494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455"/>
                <a:gridCol w="954722"/>
                <a:gridCol w="1027557"/>
                <a:gridCol w="980122"/>
                <a:gridCol w="1048385"/>
                <a:gridCol w="860615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r-HR" sz="28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KOA</a:t>
                      </a:r>
                      <a:r>
                        <a:rPr lang="hr-HR" sz="1800" b="1" baseline="-25000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INF</a:t>
                      </a:r>
                      <a:endParaRPr lang="hr-HR" sz="2800" dirty="0">
                        <a:solidFill>
                          <a:schemeClr val="accent4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KOA</a:t>
                      </a:r>
                      <a:r>
                        <a:rPr lang="hr-HR" sz="1800" b="1" baseline="-25000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MAT</a:t>
                      </a:r>
                      <a:endParaRPr lang="hr-HR" sz="2800" dirty="0">
                        <a:solidFill>
                          <a:schemeClr val="accent4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KOA</a:t>
                      </a:r>
                      <a:r>
                        <a:rPr lang="hr-HR" sz="1800" b="1" baseline="-25000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BIO</a:t>
                      </a:r>
                      <a:endParaRPr lang="hr-HR" sz="2800" dirty="0">
                        <a:solidFill>
                          <a:schemeClr val="accent4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KOA</a:t>
                      </a:r>
                      <a:r>
                        <a:rPr lang="hr-HR" sz="1800" b="1" baseline="-25000" dirty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FFRI</a:t>
                      </a:r>
                      <a:endParaRPr lang="hr-HR" sz="2800" dirty="0">
                        <a:solidFill>
                          <a:schemeClr val="accent4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KOA</a:t>
                      </a:r>
                      <a:r>
                        <a:rPr lang="hr-HR" sz="1800" b="1" baseline="-2500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</a:rPr>
                        <a:t>INT</a:t>
                      </a:r>
                      <a:endParaRPr lang="hr-HR" sz="2800" dirty="0" smtClean="0">
                        <a:solidFill>
                          <a:schemeClr val="accent4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dirty="0" smtClean="0">
                          <a:latin typeface="+mn-lt"/>
                          <a:ea typeface="Calibri"/>
                        </a:rPr>
                        <a:t>Number of nodes</a:t>
                      </a:r>
                      <a:endParaRPr lang="hr-HR" sz="2800" b="1" i="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90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44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182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909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1150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Number of links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177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84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976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2735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3862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Average degree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3,933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3,818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10,725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6,02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6,687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Maximal degree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22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9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110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64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110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Average strength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6,227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15,209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9,013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9,974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Average path length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3.6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1.485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2.438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5.87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5.583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Diameter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8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3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5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16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16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Clustering coefficient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0,759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0,897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0,897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0,797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0,813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Density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0,044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0,089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0,059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0,007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0,006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Modularity</a:t>
                      </a:r>
                      <a:endParaRPr lang="hr-HR" sz="1800" b="1" i="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0,658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0,796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0,550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0,891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0,892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Number of communities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7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8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11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63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69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Number of components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 smtClean="0">
                          <a:latin typeface="+mn-lt"/>
                          <a:ea typeface="Calibri"/>
                        </a:rPr>
                        <a:t>2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8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5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>
                          <a:latin typeface="+mn-lt"/>
                          <a:ea typeface="Calibri"/>
                        </a:rPr>
                        <a:t>49</a:t>
                      </a:r>
                      <a:endParaRPr lang="hr-HR" sz="280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-HR" sz="1800" dirty="0">
                          <a:latin typeface="+mn-lt"/>
                          <a:ea typeface="Calibri"/>
                        </a:rPr>
                        <a:t>54</a:t>
                      </a:r>
                      <a:endParaRPr lang="hr-HR" sz="28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19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+mj-lt"/>
              </a:rPr>
              <a:t>Results</a:t>
            </a:r>
            <a:endParaRPr lang="hr-HR" sz="40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Degree distribution of integral network</a:t>
            </a:r>
            <a:endParaRPr lang="hr-HR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20</a:t>
            </a:fld>
            <a:endParaRPr lang="hr-HR" dirty="0"/>
          </a:p>
        </p:txBody>
      </p:sp>
      <p:pic>
        <p:nvPicPr>
          <p:cNvPr id="6" name="Picture 5" descr="C:\Users\Grubisa\AppData\Local\Microsoft\Windows\INetCache\Content.Word\w-degree-distributio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616624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+mn-lt"/>
              </a:rPr>
              <a:t>Results</a:t>
            </a:r>
            <a:endParaRPr lang="hr-HR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21</a:t>
            </a:fld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07704" y="1196752"/>
            <a:ext cx="53189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+mj-lt"/>
              </a:rPr>
              <a:t>Collaboration network</a:t>
            </a:r>
            <a:br>
              <a:rPr lang="hr-HR" b="1" dirty="0" smtClean="0">
                <a:latin typeface="+mj-lt"/>
              </a:rPr>
            </a:br>
            <a:r>
              <a:rPr lang="hr-HR" b="1" dirty="0" smtClean="0">
                <a:latin typeface="+mj-lt"/>
              </a:rPr>
              <a:t>Department of Informatics</a:t>
            </a:r>
            <a:endParaRPr lang="hr-HR" b="1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889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+mj-lt"/>
              </a:rPr>
              <a:t>Collaboration network</a:t>
            </a:r>
            <a:br>
              <a:rPr lang="hr-HR" b="1" dirty="0" smtClean="0">
                <a:latin typeface="+mj-lt"/>
              </a:rPr>
            </a:br>
            <a:r>
              <a:rPr lang="hr-HR" b="1" dirty="0" smtClean="0">
                <a:latin typeface="+mj-lt"/>
              </a:rPr>
              <a:t>Department of Mathematics</a:t>
            </a:r>
            <a:endParaRPr lang="hr-HR" b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23</a:t>
            </a:fld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15" y="1600200"/>
            <a:ext cx="7503570" cy="4525963"/>
          </a:xfrm>
        </p:spPr>
      </p:pic>
    </p:spTree>
    <p:extLst>
      <p:ext uri="{BB962C8B-B14F-4D97-AF65-F5344CB8AC3E}">
        <p14:creationId xmlns:p14="http://schemas.microsoft.com/office/powerpoint/2010/main" xmlns="" val="221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>
                <a:latin typeface="+mj-lt"/>
              </a:rPr>
              <a:t>Collaboration network</a:t>
            </a:r>
            <a:br>
              <a:rPr lang="hr-HR" sz="4000" b="1" dirty="0" smtClean="0">
                <a:latin typeface="+mj-lt"/>
              </a:rPr>
            </a:br>
            <a:r>
              <a:rPr lang="hr-HR" sz="4000" b="1" dirty="0" smtClean="0">
                <a:latin typeface="+mj-lt"/>
              </a:rPr>
              <a:t>Department of Biotechnology</a:t>
            </a:r>
            <a:endParaRPr lang="hr-HR" sz="4000" b="1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749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latin typeface="+mn-lt"/>
              </a:rPr>
              <a:t>Collaboration network</a:t>
            </a:r>
            <a:br>
              <a:rPr lang="hr-HR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Faculty of Humanities and Social Sciences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1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+mj-lt"/>
              </a:rPr>
              <a:t>Collaboration network</a:t>
            </a:r>
            <a:br>
              <a:rPr lang="hr-HR" b="1" dirty="0" smtClean="0">
                <a:latin typeface="+mj-lt"/>
              </a:rPr>
            </a:br>
            <a:r>
              <a:rPr lang="hr-HR" b="1" dirty="0" smtClean="0">
                <a:latin typeface="+mj-lt"/>
              </a:rPr>
              <a:t>University of Rijeka</a:t>
            </a:r>
            <a:endParaRPr lang="hr-HR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26</a:t>
            </a:fld>
            <a:endParaRPr lang="hr-HR" dirty="0"/>
          </a:p>
        </p:txBody>
      </p:sp>
      <p:pic>
        <p:nvPicPr>
          <p:cNvPr id="6" name="Picture 5" descr="zadnj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473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9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+mj-lt"/>
              </a:rPr>
              <a:t>Centrality measures</a:t>
            </a:r>
            <a:endParaRPr lang="hr-HR" sz="4000" b="1" dirty="0"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752818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23"/>
                <a:gridCol w="1638745"/>
                <a:gridCol w="637223"/>
                <a:gridCol w="1838769"/>
                <a:gridCol w="637223"/>
                <a:gridCol w="2138997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Node</a:t>
                      </a:r>
                      <a:endParaRPr lang="hr-HR" sz="2400" b="1" i="0" dirty="0">
                        <a:solidFill>
                          <a:schemeClr val="accent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Degree</a:t>
                      </a:r>
                      <a:r>
                        <a:rPr lang="hr-HR" sz="1600" b="1" i="0" baseline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600" b="1" i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centrality</a:t>
                      </a:r>
                      <a:endParaRPr lang="hr-HR" sz="2400" b="1" i="0" dirty="0">
                        <a:solidFill>
                          <a:schemeClr val="accent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Node</a:t>
                      </a:r>
                      <a:endParaRPr lang="hr-HR" sz="2400" b="1" i="0" dirty="0">
                        <a:solidFill>
                          <a:schemeClr val="accent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Closeness centrality</a:t>
                      </a:r>
                      <a:endParaRPr lang="hr-HR" sz="2400" b="1" i="0" dirty="0">
                        <a:solidFill>
                          <a:schemeClr val="accent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Node</a:t>
                      </a:r>
                      <a:endParaRPr lang="hr-HR" sz="2400" b="1" i="0" dirty="0">
                        <a:solidFill>
                          <a:schemeClr val="accent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kern="1200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Betweenness centrality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A1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213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B1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11,7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C1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77625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A2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140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B2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10,77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C2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59712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A3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107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B3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C3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49505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A4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101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B4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C4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47361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A5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B5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C5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41155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A6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B6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C6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35369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A7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B7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C7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30055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A8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94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B8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C8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29307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A9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86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B9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10,76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C9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25555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A10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86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B10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10,757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>
                          <a:latin typeface="+mn-lt"/>
                          <a:ea typeface="Calibri"/>
                          <a:cs typeface="Times New Roman"/>
                        </a:rPr>
                        <a:t>C10</a:t>
                      </a:r>
                      <a:endParaRPr lang="hr-HR" sz="3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latin typeface="+mn-lt"/>
                          <a:ea typeface="Calibri"/>
                          <a:cs typeface="Times New Roman"/>
                        </a:rPr>
                        <a:t>25465</a:t>
                      </a:r>
                      <a:endParaRPr lang="hr-HR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27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+mj-lt"/>
              </a:rPr>
              <a:t>Conclusion and future work</a:t>
            </a:r>
            <a:endParaRPr lang="hr-HR" sz="40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Complex networks analysis </a:t>
            </a:r>
            <a:r>
              <a:rPr lang="hr-HR" dirty="0" smtClean="0">
                <a:latin typeface="+mn-lt"/>
              </a:rPr>
              <a:t>have the potential to give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insight into the quality of the scientific collaboration.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Future work:</a:t>
            </a:r>
          </a:p>
          <a:p>
            <a:pPr lvl="1"/>
            <a:r>
              <a:rPr lang="en-GB" dirty="0" smtClean="0">
                <a:latin typeface="+mn-lt"/>
              </a:rPr>
              <a:t>collect data for all constituents at the University of Rijeka</a:t>
            </a:r>
          </a:p>
          <a:p>
            <a:pPr lvl="1"/>
            <a:r>
              <a:rPr lang="en-GB" dirty="0" smtClean="0">
                <a:latin typeface="+mn-lt"/>
              </a:rPr>
              <a:t>compare scientific collaboration of all constituents</a:t>
            </a:r>
          </a:p>
          <a:p>
            <a:pPr lvl="1"/>
            <a:r>
              <a:rPr lang="en-GB" dirty="0" smtClean="0">
                <a:latin typeface="+mn-lt"/>
              </a:rPr>
              <a:t>quantify the quality of the collaboration by using complex network measures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28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latin typeface="+mj-lt"/>
              </a:rPr>
              <a:t>Part I: complex networks</a:t>
            </a:r>
            <a:endParaRPr lang="hr-HR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772816"/>
            <a:ext cx="8424936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D0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Scientific collaboration networks at the University of Rijeka</a:t>
            </a:r>
            <a:endParaRPr kumimoji="0" lang="hr-HR" sz="3600" b="1" i="0" u="none" strike="noStrike" kern="1200" cap="all" spc="0" normalizeH="0" baseline="0" noProof="0" dirty="0">
              <a:ln>
                <a:noFill/>
              </a:ln>
              <a:solidFill>
                <a:srgbClr val="ED0F6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7544" y="4321899"/>
            <a:ext cx="4392488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Medium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Light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Heavy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uto Sans Cond Regular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hr-HR" sz="2900" b="0" i="1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Light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0F69"/>
              </a:buClr>
              <a:buSzTx/>
              <a:buFont typeface="Pluto Sans Heavy" pitchFamily="50" charset="-18"/>
              <a:buNone/>
              <a:tabLst/>
              <a:defRPr/>
            </a:pPr>
            <a:endParaRPr kumimoji="0" lang="en-US" sz="29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luto Sans Cond Light" pitchFamily="50" charset="-18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4869160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Heavy" pitchFamily="50" charset="-18"/>
              <a:buNone/>
              <a:defRPr sz="2800" kern="1200">
                <a:solidFill>
                  <a:schemeClr val="tx1">
                    <a:lumMod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Cond Bold" pitchFamily="50" charset="-18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Black" pitchFamily="50" charset="-18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Cond Heavy" pitchFamily="50" charset="-18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0F69"/>
              </a:buClr>
              <a:buFont typeface="Pluto Sans Cond Heavy" pitchFamily="50" charset="-18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luto Sans Cond Regular" pitchFamily="50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15</a:t>
            </a:r>
            <a:r>
              <a:rPr lang="hr-HR" sz="2000" baseline="30000" dirty="0" smtClean="0">
                <a:solidFill>
                  <a:schemeClr val="accent4"/>
                </a:solidFill>
                <a:latin typeface="+mn-lt"/>
              </a:rPr>
              <a:t>th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 Workshop on “Software Engeneering Education and Reverse Engineering”</a:t>
            </a:r>
          </a:p>
          <a:p>
            <a:pPr>
              <a:defRPr/>
            </a:pP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Bohinj, Slovenia, 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23</a:t>
            </a:r>
            <a:r>
              <a:rPr lang="hr-HR" sz="2000" baseline="30000" dirty="0" smtClean="0">
                <a:solidFill>
                  <a:schemeClr val="accent4"/>
                </a:solidFill>
              </a:rPr>
              <a:t>th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-30</a:t>
            </a:r>
            <a:r>
              <a:rPr lang="hr-HR" sz="2000" baseline="30000" dirty="0" smtClean="0">
                <a:solidFill>
                  <a:schemeClr val="accent4"/>
                </a:solidFill>
              </a:rPr>
              <a:t>th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hr-HR" sz="2000" dirty="0" smtClean="0">
                <a:solidFill>
                  <a:schemeClr val="accent4"/>
                </a:solidFill>
                <a:latin typeface="+mn-lt"/>
              </a:rPr>
              <a:t>August 2015</a:t>
            </a:r>
          </a:p>
          <a:p>
            <a:pPr algn="r"/>
            <a:endParaRPr lang="hr-HR" sz="3200" dirty="0" smtClean="0">
              <a:solidFill>
                <a:schemeClr val="accent4"/>
              </a:solidFill>
              <a:latin typeface="Pluto Sans Cond Medium" pitchFamily="50" charset="-18"/>
            </a:endParaRPr>
          </a:p>
          <a:p>
            <a:pPr algn="r"/>
            <a:endParaRPr lang="hr-HR" sz="2600" b="1" dirty="0" smtClean="0">
              <a:solidFill>
                <a:srgbClr val="000000"/>
              </a:solidFill>
              <a:latin typeface="Pluto Sans Cond Light" pitchFamily="50" charset="-18"/>
            </a:endParaRPr>
          </a:p>
          <a:p>
            <a:pPr algn="r"/>
            <a:endParaRPr lang="hr-HR" sz="2900" dirty="0" smtClean="0">
              <a:latin typeface="Pluto Sans Cond Light" pitchFamily="50" charset="-18"/>
            </a:endParaRPr>
          </a:p>
          <a:p>
            <a:pPr algn="r"/>
            <a:endParaRPr lang="en-US" sz="2900" dirty="0">
              <a:latin typeface="Pluto Sans Cond Light" pitchFamily="50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924944"/>
            <a:ext cx="65527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endParaRPr lang="hr-HR" sz="2000" b="1" dirty="0" smtClean="0">
              <a:solidFill>
                <a:schemeClr val="accent4"/>
              </a:solidFill>
            </a:endParaRPr>
          </a:p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r>
              <a:rPr lang="hr-HR" sz="2000" b="1" dirty="0" smtClean="0">
                <a:solidFill>
                  <a:schemeClr val="accent4"/>
                </a:solidFill>
              </a:rPr>
              <a:t>Ana Meštrović, Slobodan Beliga, </a:t>
            </a:r>
            <a:r>
              <a:rPr lang="en-US" sz="2000" b="1" dirty="0" err="1" smtClean="0">
                <a:solidFill>
                  <a:schemeClr val="accent4"/>
                </a:solidFill>
              </a:rPr>
              <a:t>Sanda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Martinčić-Ipšić</a:t>
            </a:r>
            <a:endParaRPr lang="hr-HR" sz="2000" b="1" dirty="0" smtClean="0">
              <a:solidFill>
                <a:schemeClr val="accent4"/>
              </a:solidFill>
            </a:endParaRPr>
          </a:p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r>
              <a:rPr lang="hr-HR" sz="2000" b="1" dirty="0" smtClean="0">
                <a:solidFill>
                  <a:schemeClr val="accent4"/>
                </a:solidFill>
              </a:rPr>
              <a:t>Department of Informatics</a:t>
            </a:r>
          </a:p>
          <a:p>
            <a:pPr lvl="0">
              <a:spcBef>
                <a:spcPct val="20000"/>
              </a:spcBef>
              <a:buClr>
                <a:srgbClr val="ED0F69"/>
              </a:buClr>
              <a:defRPr/>
            </a:pPr>
            <a:r>
              <a:rPr lang="hr-HR" sz="2000" b="1" dirty="0" smtClean="0">
                <a:solidFill>
                  <a:schemeClr val="accent4"/>
                </a:solidFill>
              </a:rPr>
              <a:t>University of Rijeka</a:t>
            </a:r>
            <a:endParaRPr lang="en-US" sz="2000" b="1" dirty="0" smtClean="0">
              <a:solidFill>
                <a:schemeClr val="accent4"/>
              </a:solidFill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5963" y="3068960"/>
            <a:ext cx="1556437" cy="132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itchFamily="34" charset="0"/>
              </a:rPr>
              <a:t>Introduction</a:t>
            </a:r>
            <a:endParaRPr lang="hr-HR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Complex networks</a:t>
            </a:r>
            <a:r>
              <a:rPr lang="en-US" dirty="0" smtClean="0">
                <a:latin typeface="+mn-lt"/>
              </a:rPr>
              <a:t>: graphs (networks) with specific structural properties:</a:t>
            </a:r>
          </a:p>
          <a:p>
            <a:pPr lvl="1"/>
            <a:r>
              <a:rPr lang="hr-HR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mall </a:t>
            </a:r>
            <a:r>
              <a:rPr lang="en-US" dirty="0" smtClean="0">
                <a:latin typeface="+mn-lt"/>
              </a:rPr>
              <a:t>average path length,  </a:t>
            </a:r>
          </a:p>
          <a:p>
            <a:pPr lvl="1"/>
            <a:r>
              <a:rPr lang="en-US" dirty="0" smtClean="0">
                <a:latin typeface="+mn-lt"/>
              </a:rPr>
              <a:t>high clustering coefficient,</a:t>
            </a:r>
          </a:p>
          <a:p>
            <a:pPr lvl="1"/>
            <a:r>
              <a:rPr lang="en-US" dirty="0" smtClean="0">
                <a:latin typeface="+mn-lt"/>
              </a:rPr>
              <a:t>community structure, </a:t>
            </a:r>
          </a:p>
          <a:p>
            <a:pPr lvl="1"/>
            <a:r>
              <a:rPr lang="en-US" dirty="0" smtClean="0">
                <a:latin typeface="+mn-lt"/>
              </a:rPr>
              <a:t>hierarchical structure,</a:t>
            </a:r>
          </a:p>
          <a:p>
            <a:pPr lvl="1"/>
            <a:r>
              <a:rPr lang="en-US" dirty="0" smtClean="0">
                <a:latin typeface="+mn-lt"/>
              </a:rPr>
              <a:t>“heavy tail” degree distribution</a:t>
            </a:r>
          </a:p>
          <a:p>
            <a:pPr lvl="1"/>
            <a:r>
              <a:rPr lang="en-US" dirty="0" smtClean="0">
                <a:latin typeface="+mn-lt"/>
              </a:rPr>
              <a:t>...</a:t>
            </a:r>
          </a:p>
          <a:p>
            <a:pPr lvl="1"/>
            <a:endParaRPr lang="hr-HR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3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itchFamily="34" charset="0"/>
              </a:rPr>
              <a:t>Complex networks: examples</a:t>
            </a:r>
            <a:endParaRPr lang="hr-HR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+mn-lt"/>
              </a:rPr>
              <a:t>Technological networks</a:t>
            </a:r>
          </a:p>
          <a:p>
            <a:pPr lvl="1"/>
            <a:r>
              <a:rPr lang="en-GB" sz="2400" dirty="0" smtClean="0">
                <a:latin typeface="+mn-lt"/>
              </a:rPr>
              <a:t>Internet, infrastructure networks, </a:t>
            </a:r>
            <a:r>
              <a:rPr lang="hr-HR" sz="2400" dirty="0" smtClean="0">
                <a:latin typeface="+mn-lt"/>
              </a:rPr>
              <a:t>transport networks,</a:t>
            </a: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>power networks</a:t>
            </a:r>
            <a:r>
              <a:rPr lang="en-GB" sz="2400" dirty="0" smtClean="0">
                <a:latin typeface="+mn-lt"/>
              </a:rPr>
              <a:t>, ...</a:t>
            </a:r>
          </a:p>
          <a:p>
            <a:r>
              <a:rPr lang="en-GB" sz="2800" dirty="0" smtClean="0">
                <a:latin typeface="+mn-lt"/>
              </a:rPr>
              <a:t>Social networks</a:t>
            </a:r>
          </a:p>
          <a:p>
            <a:pPr lvl="1"/>
            <a:r>
              <a:rPr lang="en-GB" sz="2400" dirty="0" smtClean="0">
                <a:latin typeface="+mn-lt"/>
              </a:rPr>
              <a:t>Organisation networks, collaboration networks, (on-line) social networks, </a:t>
            </a:r>
            <a:r>
              <a:rPr lang="hr-HR" dirty="0" smtClean="0">
                <a:latin typeface="+mn-lt"/>
              </a:rPr>
              <a:t>epidemic spreading in complex networks</a:t>
            </a:r>
            <a:r>
              <a:rPr lang="en-GB" sz="2400" dirty="0" smtClean="0">
                <a:latin typeface="+mn-lt"/>
              </a:rPr>
              <a:t>, terroristic networks,....</a:t>
            </a:r>
          </a:p>
          <a:p>
            <a:r>
              <a:rPr lang="en-GB" sz="2800" dirty="0" smtClean="0">
                <a:latin typeface="+mn-lt"/>
              </a:rPr>
              <a:t>Information networks</a:t>
            </a:r>
          </a:p>
          <a:p>
            <a:pPr lvl="1"/>
            <a:r>
              <a:rPr lang="en-GB" sz="2400" dirty="0" smtClean="0">
                <a:latin typeface="+mn-lt"/>
              </a:rPr>
              <a:t>Web, citation networks, </a:t>
            </a:r>
          </a:p>
          <a:p>
            <a:pPr lvl="1">
              <a:buNone/>
            </a:pPr>
            <a:r>
              <a:rPr lang="hr-HR" sz="2400" dirty="0" smtClean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semantic networks, language networks,...</a:t>
            </a:r>
          </a:p>
          <a:p>
            <a:r>
              <a:rPr lang="en-GB" sz="2800" dirty="0" smtClean="0">
                <a:latin typeface="+mn-lt"/>
              </a:rPr>
              <a:t>Biological networks</a:t>
            </a:r>
          </a:p>
          <a:p>
            <a:pPr lvl="1"/>
            <a:r>
              <a:rPr lang="en-GB" sz="2400" dirty="0" smtClean="0">
                <a:latin typeface="+mn-lt"/>
              </a:rPr>
              <a:t>Metabolic interactions, protein</a:t>
            </a:r>
            <a:r>
              <a:rPr lang="hr-HR" sz="2400" dirty="0" smtClean="0">
                <a:latin typeface="+mn-lt"/>
              </a:rPr>
              <a:t>-protein</a:t>
            </a:r>
            <a:r>
              <a:rPr lang="en-GB" sz="2400" dirty="0" smtClean="0">
                <a:latin typeface="+mn-lt"/>
              </a:rPr>
              <a:t> interactions,</a:t>
            </a:r>
            <a:endParaRPr lang="hr-HR" sz="2400" dirty="0" smtClean="0">
              <a:latin typeface="+mn-lt"/>
            </a:endParaRPr>
          </a:p>
          <a:p>
            <a:pPr lvl="1">
              <a:buNone/>
            </a:pPr>
            <a:r>
              <a:rPr lang="hr-HR" dirty="0" smtClean="0">
                <a:latin typeface="+mn-lt"/>
              </a:rPr>
              <a:t>	f</a:t>
            </a:r>
            <a:r>
              <a:rPr lang="hr-HR" sz="2400" dirty="0" smtClean="0">
                <a:latin typeface="+mn-lt"/>
              </a:rPr>
              <a:t>ood chains</a:t>
            </a:r>
            <a:r>
              <a:rPr lang="en-GB" sz="2400" dirty="0" smtClean="0">
                <a:latin typeface="+mn-lt"/>
              </a:rPr>
              <a:t>,...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04248" y="548680"/>
            <a:ext cx="1210076" cy="12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facebook+network+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32240" y="1844824"/>
            <a:ext cx="20232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ihms-327971-f0005_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221088"/>
            <a:ext cx="1835696" cy="1933428"/>
          </a:xfrm>
          <a:prstGeom prst="rect">
            <a:avLst/>
          </a:prstGeom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1440160" cy="141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259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anose="020F0502020204030204" pitchFamily="34" charset="0"/>
              </a:rPr>
              <a:t>“Small-world” networks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</a:rPr>
              <a:t>Universal properties:</a:t>
            </a:r>
            <a:endParaRPr lang="hr-HR" sz="2800" dirty="0" smtClean="0">
              <a:latin typeface="Calibri" panose="020F0502020204030204" pitchFamily="34" charset="0"/>
            </a:endParaRPr>
          </a:p>
          <a:p>
            <a:pPr lvl="1"/>
            <a:r>
              <a:rPr lang="hr-HR" dirty="0" smtClean="0">
                <a:latin typeface="Calibri" panose="020F0502020204030204" pitchFamily="34" charset="0"/>
              </a:rPr>
              <a:t>s</a:t>
            </a:r>
            <a:r>
              <a:rPr lang="hr-HR" sz="2400" dirty="0" smtClean="0">
                <a:latin typeface="Calibri" panose="020F0502020204030204" pitchFamily="34" charset="0"/>
              </a:rPr>
              <a:t>mall average shortest path length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</a:rPr>
              <a:t>h</a:t>
            </a:r>
            <a:r>
              <a:rPr lang="hr-HR" sz="2400" dirty="0" smtClean="0">
                <a:latin typeface="Calibri" panose="020F0502020204030204" pitchFamily="34" charset="0"/>
              </a:rPr>
              <a:t>igh clustering coefficient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en-US" dirty="0">
              <a:solidFill>
                <a:srgbClr val="ED0F6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643314"/>
            <a:ext cx="3988043" cy="2545460"/>
          </a:xfrm>
          <a:prstGeom prst="rect">
            <a:avLst/>
          </a:prstGeom>
        </p:spPr>
      </p:pic>
      <p:sp>
        <p:nvSpPr>
          <p:cNvPr id="9" name="Line Callout 1 (Accent Bar) 8"/>
          <p:cNvSpPr/>
          <p:nvPr/>
        </p:nvSpPr>
        <p:spPr>
          <a:xfrm>
            <a:off x="2699792" y="3282676"/>
            <a:ext cx="2448272" cy="1152128"/>
          </a:xfrm>
          <a:prstGeom prst="accentCallout1">
            <a:avLst>
              <a:gd name="adj1" fmla="val 59227"/>
              <a:gd name="adj2" fmla="val -9453"/>
              <a:gd name="adj3" fmla="val 76544"/>
              <a:gd name="adj4" fmla="val -202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Shortest path length between nodes D and J is 4.</a:t>
            </a:r>
          </a:p>
          <a:p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Average shortest path length is 2.</a:t>
            </a:r>
            <a:endParaRPr lang="hr-HR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4414485"/>
            <a:ext cx="4001059" cy="1267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5589240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hr-H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	</a:t>
            </a:r>
            <a:r>
              <a:rPr lang="hr-H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c=1/3	c=1</a:t>
            </a:r>
            <a:endParaRPr lang="hr-H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Line Callout 1 (Accent Bar) 13"/>
          <p:cNvSpPr/>
          <p:nvPr/>
        </p:nvSpPr>
        <p:spPr>
          <a:xfrm>
            <a:off x="5940152" y="2996952"/>
            <a:ext cx="2808312" cy="1440160"/>
          </a:xfrm>
          <a:prstGeom prst="accentCallout1">
            <a:avLst>
              <a:gd name="adj1" fmla="val 59227"/>
              <a:gd name="adj2" fmla="val -9453"/>
              <a:gd name="adj3" fmla="val 102735"/>
              <a:gd name="adj4" fmla="val -209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Clustering coefficient of a node is a fraction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links between the </a:t>
            </a:r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neighbouring nodes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divided by the </a:t>
            </a:r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all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number of links</a:t>
            </a:r>
            <a:r>
              <a:rPr lang="hr-HR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that could possibly exist between them</a:t>
            </a:r>
            <a:endParaRPr lang="hr-HR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020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anose="020F0502020204030204" pitchFamily="34" charset="0"/>
              </a:rPr>
              <a:t>“Scale free” networks</a:t>
            </a:r>
            <a:endParaRPr lang="hr-HR" sz="4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9" name="Picture 8" descr="random_scaleF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554" y="1360718"/>
            <a:ext cx="5495231" cy="2500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153" y="3429000"/>
            <a:ext cx="6135199" cy="2563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3789040"/>
            <a:ext cx="15520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latin typeface="Calibri" panose="020F0502020204030204" pitchFamily="34" charset="0"/>
              </a:rPr>
              <a:t>Majority of nodes </a:t>
            </a:r>
          </a:p>
          <a:p>
            <a:r>
              <a:rPr lang="hr-HR" sz="1400" b="1" dirty="0" smtClean="0">
                <a:latin typeface="Calibri" panose="020F0502020204030204" pitchFamily="34" charset="0"/>
              </a:rPr>
              <a:t>have average </a:t>
            </a:r>
          </a:p>
          <a:p>
            <a:r>
              <a:rPr lang="hr-HR" sz="1400" b="1" dirty="0" smtClean="0">
                <a:latin typeface="Calibri" panose="020F0502020204030204" pitchFamily="34" charset="0"/>
              </a:rPr>
              <a:t>number of links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725144"/>
            <a:ext cx="141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latin typeface="Calibri" panose="020F0502020204030204" pitchFamily="34" charset="0"/>
              </a:rPr>
              <a:t>Small number </a:t>
            </a:r>
          </a:p>
          <a:p>
            <a:r>
              <a:rPr lang="hr-HR" sz="1400" b="1" dirty="0" smtClean="0">
                <a:latin typeface="Calibri" panose="020F0502020204030204" pitchFamily="34" charset="0"/>
              </a:rPr>
              <a:t>of nodes deviate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8663" y="3861048"/>
            <a:ext cx="15520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latin typeface="Calibri" panose="020F0502020204030204" pitchFamily="34" charset="0"/>
              </a:rPr>
              <a:t>Majority of nodes </a:t>
            </a:r>
          </a:p>
          <a:p>
            <a:r>
              <a:rPr lang="hr-HR" sz="1400" b="1" dirty="0" smtClean="0">
                <a:latin typeface="Calibri" panose="020F0502020204030204" pitchFamily="34" charset="0"/>
              </a:rPr>
              <a:t>have small</a:t>
            </a:r>
          </a:p>
          <a:p>
            <a:r>
              <a:rPr lang="hr-HR" sz="1400" b="1" dirty="0" smtClean="0">
                <a:latin typeface="Calibri" panose="020F0502020204030204" pitchFamily="34" charset="0"/>
              </a:rPr>
              <a:t>number of links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4149080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Calibri" panose="020F0502020204030204" pitchFamily="34" charset="0"/>
              </a:rPr>
              <a:t>Small number  of nodes have numer of links an order of magnitude greather than others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5956646"/>
            <a:ext cx="1371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latin typeface="Calibri" panose="020F0502020204030204" pitchFamily="34" charset="0"/>
              </a:rPr>
              <a:t>Number of links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8444" y="4191922"/>
            <a:ext cx="400110" cy="13859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1400" b="1" dirty="0" smtClean="0">
                <a:latin typeface="Calibri" panose="020F0502020204030204" pitchFamily="34" charset="0"/>
              </a:rPr>
              <a:t>Number of nodes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0595" y="3414180"/>
            <a:ext cx="194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latin typeface="Calibri" panose="020F0502020204030204" pitchFamily="34" charset="0"/>
              </a:rPr>
              <a:t>RANDOM NETWORK</a:t>
            </a:r>
            <a:endParaRPr lang="hr-HR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3414180"/>
            <a:ext cx="2089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latin typeface="Calibri" panose="020F0502020204030204" pitchFamily="34" charset="0"/>
              </a:rPr>
              <a:t>SCALE FREE NETWORK</a:t>
            </a:r>
            <a:endParaRPr lang="hr-HR" sz="1600" b="1" dirty="0">
              <a:latin typeface="Calibri" panose="020F050202020403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6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>
              <a:solidFill>
                <a:srgbClr val="ED0F6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3355044" cy="53947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83568" y="1389952"/>
            <a:ext cx="0" cy="378579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1 (Accent Bar) 12"/>
          <p:cNvSpPr/>
          <p:nvPr/>
        </p:nvSpPr>
        <p:spPr>
          <a:xfrm>
            <a:off x="5314928" y="839064"/>
            <a:ext cx="3577552" cy="1152128"/>
          </a:xfrm>
          <a:prstGeom prst="accentCallout1">
            <a:avLst>
              <a:gd name="adj1" fmla="val 18750"/>
              <a:gd name="adj2" fmla="val -8333"/>
              <a:gd name="adj3" fmla="val 53528"/>
              <a:gd name="adj4" fmla="val -524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Macro-scale level analysis: average shortest path length, clustering coefficient, degree distribution, … </a:t>
            </a: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ine Callout 1 (Accent Bar) 13"/>
          <p:cNvSpPr/>
          <p:nvPr/>
        </p:nvSpPr>
        <p:spPr>
          <a:xfrm>
            <a:off x="5314928" y="2814011"/>
            <a:ext cx="3577552" cy="1152128"/>
          </a:xfrm>
          <a:prstGeom prst="accentCallout1">
            <a:avLst>
              <a:gd name="adj1" fmla="val 18750"/>
              <a:gd name="adj2" fmla="val -8333"/>
              <a:gd name="adj3" fmla="val 39242"/>
              <a:gd name="adj4" fmla="val -31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Meso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-scale level analysis: communities detection, 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Motif analysis, </a:t>
            </a:r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graphlet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analysis,... </a:t>
            </a: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Callout 1 (Accent Bar) 14"/>
          <p:cNvSpPr/>
          <p:nvPr/>
        </p:nvSpPr>
        <p:spPr>
          <a:xfrm>
            <a:off x="5292080" y="4599678"/>
            <a:ext cx="3744416" cy="1152128"/>
          </a:xfrm>
          <a:prstGeom prst="accentCallout1">
            <a:avLst>
              <a:gd name="adj1" fmla="val 18750"/>
              <a:gd name="adj2" fmla="val -8333"/>
              <a:gd name="adj3" fmla="val 49561"/>
              <a:gd name="adj4" fmla="val -3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Micro-scale level analysis: centrality measures (degree centrality, </a:t>
            </a:r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betweeness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centrality, closeness centrality…)</a:t>
            </a: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13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latin typeface="Calibri" panose="020F0502020204030204" pitchFamily="34" charset="0"/>
              </a:rPr>
              <a:t>Macro-scale level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Global network measures:</a:t>
            </a:r>
          </a:p>
          <a:p>
            <a:pPr lvl="1"/>
            <a:r>
              <a:rPr lang="en-GB" dirty="0" smtClean="0">
                <a:latin typeface="+mn-lt"/>
              </a:rPr>
              <a:t>Average path length, diameter, ...</a:t>
            </a:r>
          </a:p>
          <a:p>
            <a:pPr lvl="1"/>
            <a:r>
              <a:rPr lang="en-GB" dirty="0" smtClean="0">
                <a:latin typeface="+mn-lt"/>
              </a:rPr>
              <a:t>Average clustering coefficient, global clustering coefficient, ...</a:t>
            </a:r>
          </a:p>
          <a:p>
            <a:pPr lvl="1"/>
            <a:r>
              <a:rPr lang="en-GB" dirty="0" smtClean="0">
                <a:latin typeface="+mn-lt"/>
              </a:rPr>
              <a:t>Density</a:t>
            </a:r>
          </a:p>
          <a:p>
            <a:pPr lvl="1"/>
            <a:r>
              <a:rPr lang="en-GB" dirty="0" smtClean="0">
                <a:latin typeface="+mn-lt"/>
              </a:rPr>
              <a:t>Average degree, average strength, </a:t>
            </a:r>
          </a:p>
          <a:p>
            <a:pPr lvl="1"/>
            <a:r>
              <a:rPr lang="en-GB" dirty="0" smtClean="0">
                <a:latin typeface="+mn-lt"/>
              </a:rPr>
              <a:t>Degree distribution, strength distribution, ...</a:t>
            </a:r>
          </a:p>
          <a:p>
            <a:pPr lvl="1"/>
            <a:r>
              <a:rPr lang="hr-HR" dirty="0" smtClean="0">
                <a:latin typeface="+mn-lt"/>
              </a:rPr>
              <a:t>Assortativity</a:t>
            </a:r>
            <a:endParaRPr lang="en-GB" dirty="0" smtClean="0">
              <a:latin typeface="+mn-lt"/>
            </a:endParaRPr>
          </a:p>
          <a:p>
            <a:pPr lvl="1"/>
            <a:r>
              <a:rPr lang="en-GB" dirty="0" smtClean="0">
                <a:latin typeface="+mn-lt"/>
              </a:rPr>
              <a:t>Modularity</a:t>
            </a:r>
          </a:p>
          <a:p>
            <a:pPr lvl="1"/>
            <a:r>
              <a:rPr lang="en-GB" dirty="0" smtClean="0">
                <a:latin typeface="+mn-lt"/>
              </a:rPr>
              <a:t>Number of components</a:t>
            </a:r>
          </a:p>
          <a:p>
            <a:pPr lvl="1"/>
            <a:r>
              <a:rPr lang="en-GB" dirty="0" smtClean="0">
                <a:latin typeface="+mn-lt"/>
              </a:rPr>
              <a:t>...</a:t>
            </a:r>
            <a:endParaRPr lang="en-GB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D0F69"/>
                </a:solidFill>
              </a:rPr>
              <a:t>15th Workshop on “Software Engineering Education and Reverse Engineering”, Bohinj, Slovenia, 2015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8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Custom 1">
      <a:dk1>
        <a:srgbClr val="5C5C5C"/>
      </a:dk1>
      <a:lt1>
        <a:srgbClr val="FFFFFF"/>
      </a:lt1>
      <a:dk2>
        <a:srgbClr val="454545"/>
      </a:dk2>
      <a:lt2>
        <a:srgbClr val="808080"/>
      </a:lt2>
      <a:accent1>
        <a:srgbClr val="F56BA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B0F69"/>
      </a:hlink>
      <a:folHlink>
        <a:srgbClr val="F56B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1236</Words>
  <Application>Microsoft Office PowerPoint</Application>
  <PresentationFormat>On-screen Show (4:3)</PresentationFormat>
  <Paragraphs>348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8" baseType="lpstr">
      <vt:lpstr>Arial</vt:lpstr>
      <vt:lpstr>Calibri</vt:lpstr>
      <vt:lpstr>Pluto Sans Cond Medium</vt:lpstr>
      <vt:lpstr>Pluto Sans Cond Light</vt:lpstr>
      <vt:lpstr>Pluto Sans Heavy</vt:lpstr>
      <vt:lpstr>Pluto Sans Cond Regular</vt:lpstr>
      <vt:lpstr>Pluto Sans Cond Bold</vt:lpstr>
      <vt:lpstr>Courier New</vt:lpstr>
      <vt:lpstr>Pluto Sans Black</vt:lpstr>
      <vt:lpstr>Times New Roman</vt:lpstr>
      <vt:lpstr>Pluto Sans Cond Heavy</vt:lpstr>
      <vt:lpstr>Pluto Sans Cond Black</vt:lpstr>
      <vt:lpstr>Pluto Black Italic</vt:lpstr>
      <vt:lpstr>Pluto Bold Italic</vt:lpstr>
      <vt:lpstr>Pluto Cond Black Italic</vt:lpstr>
      <vt:lpstr>Pluto Cond ExtraLight Italic</vt:lpstr>
      <vt:lpstr>Pluto Cond Heavy Italic</vt:lpstr>
      <vt:lpstr>Pluto Cond Bold Italic</vt:lpstr>
      <vt:lpstr>Pluto Cond Light Italic</vt:lpstr>
      <vt:lpstr>Pluto Cond Medium Italic</vt:lpstr>
      <vt:lpstr>Pluto Cond Thin Italic</vt:lpstr>
      <vt:lpstr>Pluto Sans Bold</vt:lpstr>
      <vt:lpstr>Pluto Sans Cond ExLight</vt:lpstr>
      <vt:lpstr>Pluto Sans Thin</vt:lpstr>
      <vt:lpstr>Pluto Sans Light</vt:lpstr>
      <vt:lpstr>Pluto Sans Regular</vt:lpstr>
      <vt:lpstr>Pluto Thin Italic</vt:lpstr>
      <vt:lpstr>Office tema</vt:lpstr>
      <vt:lpstr>Slide 0</vt:lpstr>
      <vt:lpstr>Overview</vt:lpstr>
      <vt:lpstr>Part I: complex networks</vt:lpstr>
      <vt:lpstr>Introduction</vt:lpstr>
      <vt:lpstr>Complex networks: examples</vt:lpstr>
      <vt:lpstr>“Small-world” networks</vt:lpstr>
      <vt:lpstr>“Scale free” networks</vt:lpstr>
      <vt:lpstr>Slide 7</vt:lpstr>
      <vt:lpstr>Macro-scale level analysis</vt:lpstr>
      <vt:lpstr>Meso-scale level analysis</vt:lpstr>
      <vt:lpstr>Micro-scale level analysis</vt:lpstr>
      <vt:lpstr>Micro-scale level analysis</vt:lpstr>
      <vt:lpstr>Micro-scale level analysis</vt:lpstr>
      <vt:lpstr>Micro-scale level analysis</vt:lpstr>
      <vt:lpstr>Micro-scale level analysis</vt:lpstr>
      <vt:lpstr>Part II:Scientific collaboration networks– preliminary results</vt:lpstr>
      <vt:lpstr>Scientific collaboration networks</vt:lpstr>
      <vt:lpstr>Experiment setup</vt:lpstr>
      <vt:lpstr>Data</vt:lpstr>
      <vt:lpstr>Results</vt:lpstr>
      <vt:lpstr>Results</vt:lpstr>
      <vt:lpstr>Results</vt:lpstr>
      <vt:lpstr>Collaboration network Department of Informatics</vt:lpstr>
      <vt:lpstr>Collaboration network Department of Mathematics</vt:lpstr>
      <vt:lpstr>Collaboration network Department of Biotechnology</vt:lpstr>
      <vt:lpstr>Collaboration network Faculty of Humanities and Social Sciences</vt:lpstr>
      <vt:lpstr>Collaboration network University of Rijeka</vt:lpstr>
      <vt:lpstr>Centrality measures</vt:lpstr>
      <vt:lpstr>Conclusion and future work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Meštrović</dc:creator>
  <cp:lastModifiedBy>Ana</cp:lastModifiedBy>
  <cp:revision>509</cp:revision>
  <dcterms:created xsi:type="dcterms:W3CDTF">2014-06-09T12:05:52Z</dcterms:created>
  <dcterms:modified xsi:type="dcterms:W3CDTF">2015-08-24T21:19:28Z</dcterms:modified>
</cp:coreProperties>
</file>